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257" r:id="rId3"/>
    <p:sldId id="258" r:id="rId4"/>
    <p:sldId id="324" r:id="rId5"/>
    <p:sldId id="344" r:id="rId6"/>
    <p:sldId id="345" r:id="rId7"/>
    <p:sldId id="346" r:id="rId8"/>
    <p:sldId id="333" r:id="rId9"/>
    <p:sldId id="334" r:id="rId10"/>
    <p:sldId id="342" r:id="rId11"/>
    <p:sldId id="347" r:id="rId12"/>
    <p:sldId id="336" r:id="rId13"/>
    <p:sldId id="337" r:id="rId14"/>
    <p:sldId id="343" r:id="rId15"/>
    <p:sldId id="323" r:id="rId16"/>
    <p:sldId id="340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2" r:id="rId25"/>
    <p:sldId id="273" r:id="rId26"/>
    <p:sldId id="274" r:id="rId27"/>
    <p:sldId id="275" r:id="rId28"/>
    <p:sldId id="276" r:id="rId29"/>
    <p:sldId id="321" r:id="rId30"/>
    <p:sldId id="277" r:id="rId31"/>
    <p:sldId id="278" r:id="rId32"/>
    <p:sldId id="322" r:id="rId33"/>
    <p:sldId id="279" r:id="rId34"/>
    <p:sldId id="280" r:id="rId35"/>
    <p:sldId id="282" r:id="rId36"/>
    <p:sldId id="283" r:id="rId37"/>
    <p:sldId id="285" r:id="rId38"/>
    <p:sldId id="286" r:id="rId39"/>
    <p:sldId id="288" r:id="rId40"/>
    <p:sldId id="271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1" r:id="rId53"/>
    <p:sldId id="300" r:id="rId54"/>
    <p:sldId id="302" r:id="rId55"/>
    <p:sldId id="304" r:id="rId56"/>
    <p:sldId id="306" r:id="rId57"/>
    <p:sldId id="320" r:id="rId58"/>
    <p:sldId id="261" r:id="rId5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2E8"/>
    <a:srgbClr val="F7F9F1"/>
    <a:srgbClr val="CC00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밝은 스타일 3 - 강조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5982" autoAdjust="0"/>
  </p:normalViewPr>
  <p:slideViewPr>
    <p:cSldViewPr>
      <p:cViewPr varScale="1">
        <p:scale>
          <a:sx n="90" d="100"/>
          <a:sy n="90" d="100"/>
        </p:scale>
        <p:origin x="123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323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0D696-288E-46A8-A7FA-8CAF3CD19623}" type="datetimeFigureOut">
              <a:rPr lang="ko-KR" altLang="en-US" smtClean="0"/>
              <a:t>2016-12-14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7882C-FC6A-4E5C-A4A4-02D5D6B87E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242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8112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6584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6543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400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7190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7435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85039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00209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8454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68466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9265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9561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5752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2033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934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24682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4349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66634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02570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882C-FC6A-4E5C-A4A4-02D5D6B87EA6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4304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6A7C5-D06A-4F59-9DAF-0855528CB697}" type="datetimeFigureOut">
              <a:rPr lang="ko-KR" altLang="en-US" smtClean="0"/>
              <a:pPr/>
              <a:t>2016-12-14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2D2CF-1495-42B3-883C-576E9A7E1D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785" y="133771"/>
            <a:ext cx="8533695" cy="5455469"/>
          </a:xfrm>
          <a:prstGeom prst="rect">
            <a:avLst/>
          </a:prstGeom>
        </p:spPr>
      </p:pic>
      <p:sp>
        <p:nvSpPr>
          <p:cNvPr id="12" name="제목 1"/>
          <p:cNvSpPr txBox="1">
            <a:spLocks/>
          </p:cNvSpPr>
          <p:nvPr/>
        </p:nvSpPr>
        <p:spPr>
          <a:xfrm>
            <a:off x="674529" y="2132856"/>
            <a:ext cx="7942997" cy="2124364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tabLst>
                <a:tab pos="3048000" algn="l"/>
              </a:tabLst>
            </a:pPr>
            <a:r>
              <a:rPr lang="en-US" altLang="ko-K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2017</a:t>
            </a:r>
            <a:r>
              <a:rPr lang="ko-KR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년 지역아동센터 </a:t>
            </a:r>
            <a:r>
              <a:rPr lang="en-US" altLang="ko-K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/>
            </a:r>
            <a:br>
              <a:rPr lang="en-US" altLang="ko-K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</a:br>
            <a:r>
              <a:rPr lang="ko-KR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itchFamily="18" charset="-127"/>
                <a:ea typeface="08서울남산체 B" pitchFamily="18" charset="-127"/>
              </a:rPr>
              <a:t>진입평가 설명회</a:t>
            </a:r>
            <a:endParaRPr lang="ko-KR" alt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itchFamily="18" charset="-127"/>
              <a:ea typeface="08서울남산체 B" pitchFamily="18" charset="-127"/>
            </a:endParaRPr>
          </a:p>
        </p:txBody>
      </p:sp>
      <p:pic>
        <p:nvPicPr>
          <p:cNvPr id="13" name="그림 12" descr="그림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4252" y="6309320"/>
            <a:ext cx="1999748" cy="43224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부제목 2"/>
          <p:cNvSpPr txBox="1">
            <a:spLocks/>
          </p:cNvSpPr>
          <p:nvPr/>
        </p:nvSpPr>
        <p:spPr>
          <a:xfrm>
            <a:off x="3491880" y="2073042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  <a:contourClr>
                <a:schemeClr val="bg1"/>
              </a:contourClr>
            </a:sp3d>
          </a:bodyPr>
          <a:lstStyle>
            <a:lvl1pPr marL="0" indent="0" algn="ctr">
              <a:buNone/>
              <a:def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ea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indent="-342900" algn="l">
              <a:spcBef>
                <a:spcPct val="0"/>
              </a:spcBef>
              <a:defRPr/>
            </a:pPr>
            <a:r>
              <a:rPr lang="ko-KR" altLang="en-US" sz="4000" dirty="0" smtClean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진입평가 설명회</a:t>
            </a:r>
            <a:endParaRPr lang="en-US" altLang="ko-KR" sz="4000" dirty="0" smtClean="0">
              <a:solidFill>
                <a:schemeClr val="accent1">
                  <a:lumMod val="50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+mn-cs"/>
            </a:endParaRPr>
          </a:p>
        </p:txBody>
      </p:sp>
      <p:sp>
        <p:nvSpPr>
          <p:cNvPr id="12" name="부제목 2"/>
          <p:cNvSpPr txBox="1">
            <a:spLocks/>
          </p:cNvSpPr>
          <p:nvPr/>
        </p:nvSpPr>
        <p:spPr>
          <a:xfrm>
            <a:off x="3603765" y="1772816"/>
            <a:ext cx="5256584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50800"/>
              <a:bevelB w="1270" h="1270"/>
              <a:contourClr>
                <a:srgbClr val="865B22"/>
              </a:contourClr>
            </a:sp3d>
          </a:bodyPr>
          <a:lstStyle>
            <a:lvl1pPr marL="0" indent="0" algn="ctr">
              <a:buNone/>
              <a:def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ea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indent="-342900" algn="l">
              <a:spcBef>
                <a:spcPct val="0"/>
              </a:spcBef>
              <a:defRPr/>
            </a:pP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2017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+mn-cs"/>
              </a:rPr>
              <a:t>년도 지역아동센터</a:t>
            </a:r>
          </a:p>
        </p:txBody>
      </p:sp>
      <p:sp>
        <p:nvSpPr>
          <p:cNvPr id="14" name="부제목 2"/>
          <p:cNvSpPr txBox="1">
            <a:spLocks/>
          </p:cNvSpPr>
          <p:nvPr/>
        </p:nvSpPr>
        <p:spPr>
          <a:xfrm>
            <a:off x="3522859" y="2874708"/>
            <a:ext cx="5441629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50800"/>
              <a:bevelB w="1270" h="1270"/>
              <a:contourClr>
                <a:srgbClr val="865B22"/>
              </a:contourClr>
            </a:sp3d>
          </a:bodyPr>
          <a:lstStyle>
            <a:lvl1pPr marL="0" indent="0" algn="ctr">
              <a:buNone/>
              <a:def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ea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indent="-342900" algn="l">
              <a:spcBef>
                <a:spcPct val="0"/>
              </a:spcBef>
              <a:defRPr/>
            </a:pP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진입평가 사업개요</a:t>
            </a:r>
            <a:endParaRPr lang="en-US" altLang="ko-KR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  <a:p>
            <a:pPr lvl="0" indent="-342900" algn="l">
              <a:spcBef>
                <a:spcPct val="0"/>
              </a:spcBef>
              <a:defRPr/>
            </a:pPr>
            <a:r>
              <a:rPr lang="ko-KR" alt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진입평가 지표</a:t>
            </a:r>
            <a:endParaRPr lang="en-US" altLang="ko-KR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  <a:p>
            <a:pPr lvl="0" indent="-342900" algn="l">
              <a:spcBef>
                <a:spcPct val="0"/>
              </a:spcBef>
              <a:defRPr/>
            </a:pPr>
            <a:r>
              <a:rPr lang="en-US" altLang="ko-K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Q&amp;A</a:t>
            </a:r>
            <a:endParaRPr lang="ko-KR" alt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  <p:pic>
        <p:nvPicPr>
          <p:cNvPr id="15" name="그림 14" descr="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34237" cy="5449374"/>
          </a:xfrm>
          <a:prstGeom prst="rect">
            <a:avLst/>
          </a:prstGeom>
        </p:spPr>
      </p:pic>
      <p:pic>
        <p:nvPicPr>
          <p:cNvPr id="10" name="그림 9" descr="5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 r="68217" b="45601"/>
          <a:stretch>
            <a:fillRect/>
          </a:stretch>
        </p:blipFill>
        <p:spPr>
          <a:xfrm>
            <a:off x="3203848" y="2858219"/>
            <a:ext cx="399917" cy="381000"/>
          </a:xfrm>
          <a:prstGeom prst="rect">
            <a:avLst/>
          </a:prstGeom>
        </p:spPr>
      </p:pic>
      <p:pic>
        <p:nvPicPr>
          <p:cNvPr id="13" name="그림 12" descr="5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68217" b="45601"/>
          <a:stretch>
            <a:fillRect/>
          </a:stretch>
        </p:blipFill>
        <p:spPr>
          <a:xfrm>
            <a:off x="3203848" y="3223592"/>
            <a:ext cx="399917" cy="381000"/>
          </a:xfrm>
          <a:prstGeom prst="rect">
            <a:avLst/>
          </a:prstGeom>
        </p:spPr>
      </p:pic>
      <p:pic>
        <p:nvPicPr>
          <p:cNvPr id="16" name="그림 15" descr="5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r="68217" b="45601"/>
          <a:stretch>
            <a:fillRect/>
          </a:stretch>
        </p:blipFill>
        <p:spPr>
          <a:xfrm>
            <a:off x="3203848" y="3585542"/>
            <a:ext cx="399917" cy="381000"/>
          </a:xfrm>
          <a:prstGeom prst="rect">
            <a:avLst/>
          </a:prstGeom>
        </p:spPr>
      </p:pic>
      <p:pic>
        <p:nvPicPr>
          <p:cNvPr id="18" name="그림 17" descr="그림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4252" y="6309320"/>
            <a:ext cx="1999748" cy="43224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3485576"/>
            <a:ext cx="3106440" cy="1985901"/>
          </a:xfrm>
          <a:prstGeom prst="rect">
            <a:avLst/>
          </a:prstGeom>
        </p:spPr>
      </p:pic>
      <p:sp>
        <p:nvSpPr>
          <p:cNvPr id="13" name="내용 개체 틀 2"/>
          <p:cNvSpPr txBox="1">
            <a:spLocks/>
          </p:cNvSpPr>
          <p:nvPr/>
        </p:nvSpPr>
        <p:spPr>
          <a:xfrm>
            <a:off x="755576" y="1269670"/>
            <a:ext cx="7543801" cy="165527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4800" b="1" dirty="0" smtClean="0">
                <a:latin typeface="08서울남산체 B" pitchFamily="18" charset="-127"/>
                <a:ea typeface="08서울남산체 B" pitchFamily="18" charset="-127"/>
              </a:rPr>
              <a:t>2017</a:t>
            </a:r>
            <a:r>
              <a:rPr lang="ko-KR" altLang="en-US" sz="4800" b="1" dirty="0" smtClean="0">
                <a:latin typeface="08서울남산체 B" pitchFamily="18" charset="-127"/>
                <a:ea typeface="08서울남산체 B" pitchFamily="18" charset="-127"/>
              </a:rPr>
              <a:t>년 지역아동센터</a:t>
            </a:r>
            <a:endParaRPr lang="en-US" altLang="ko-KR" sz="4800" b="1" dirty="0">
              <a:latin typeface="08서울남산체 B" pitchFamily="18" charset="-127"/>
              <a:ea typeface="08서울남산체 B" pitchFamily="18" charset="-127"/>
            </a:endParaRPr>
          </a:p>
          <a:p>
            <a:pPr marL="0" indent="0">
              <a:buNone/>
            </a:pPr>
            <a:r>
              <a:rPr lang="ko-KR" altLang="en-US" sz="4800" b="1" dirty="0" smtClean="0">
                <a:latin typeface="08서울남산체 B" pitchFamily="18" charset="-127"/>
                <a:ea typeface="08서울남산체 B" pitchFamily="18" charset="-127"/>
              </a:rPr>
              <a:t>진입평가 사업 개요</a:t>
            </a:r>
            <a:endParaRPr lang="ko-KR" altLang="en-US" sz="4800" b="1" dirty="0">
              <a:latin typeface="08서울남산체 B" pitchFamily="18" charset="-127"/>
              <a:ea typeface="08서울남산체 B" pitchFamily="18" charset="-127"/>
            </a:endParaRPr>
          </a:p>
        </p:txBody>
      </p:sp>
      <p:pic>
        <p:nvPicPr>
          <p:cNvPr id="14" name="그림 13" descr="그림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4252" y="6309320"/>
            <a:ext cx="1999748" cy="43224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8424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Ⅰ. </a:t>
            </a:r>
            <a:r>
              <a:rPr lang="en-US" altLang="ko-KR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2017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ko-KR" altLang="en-US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지역아동센터 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진입평가 사업 개요</a:t>
            </a:r>
            <a:endParaRPr lang="ko-KR" altLang="en-US" sz="30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207139"/>
              </p:ext>
            </p:extLst>
          </p:nvPr>
        </p:nvGraphicFramePr>
        <p:xfrm>
          <a:off x="323528" y="1045347"/>
          <a:ext cx="4176464" cy="468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3744416"/>
              </a:tblGrid>
              <a:tr h="4682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1</a:t>
                      </a:r>
                      <a:endParaRPr lang="ko-KR" altLang="en-US" sz="20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평가개요</a:t>
                      </a:r>
                      <a:endParaRPr lang="ko-KR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3D8F3"/>
                        </a:gs>
                        <a:gs pos="20000">
                          <a:srgbClr val="E3ECF9"/>
                        </a:gs>
                        <a:gs pos="100000">
                          <a:schemeClr val="bg1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3528" y="1772816"/>
            <a:ext cx="8640960" cy="46289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ts val="4500"/>
              </a:lnSpc>
              <a:buFont typeface="Wingdings" panose="05000000000000000000" pitchFamily="2" charset="2"/>
              <a:buChar char="§"/>
            </a:pPr>
            <a:r>
              <a:rPr lang="ko-KR" altLang="en-US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평가근거 </a:t>
            </a:r>
            <a:r>
              <a:rPr lang="en-US" altLang="ko-KR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《</a:t>
            </a:r>
            <a:r>
              <a:rPr lang="ko-KR" altLang="en-US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사회복지사업법 제 </a:t>
            </a:r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43</a:t>
            </a:r>
            <a:r>
              <a:rPr lang="ko-KR" altLang="en-US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조의 </a:t>
            </a:r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2》</a:t>
            </a:r>
          </a:p>
          <a:p>
            <a:pPr marL="285750" indent="-285750">
              <a:lnSpc>
                <a:spcPts val="4500"/>
              </a:lnSpc>
              <a:buFont typeface="Wingdings" panose="05000000000000000000" pitchFamily="2" charset="2"/>
              <a:buChar char="§"/>
            </a:pPr>
            <a:r>
              <a:rPr lang="ko-KR" altLang="en-US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평가대상 </a:t>
            </a:r>
            <a:r>
              <a:rPr lang="en-US" altLang="ko-KR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진입평가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, 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심화평가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, 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운영비 지원 특례평가로 구분</a:t>
            </a:r>
            <a:endParaRPr lang="en-US" altLang="ko-KR" sz="2200" dirty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 marL="285750" indent="-285750">
              <a:lnSpc>
                <a:spcPts val="4500"/>
              </a:lnSpc>
              <a:buFont typeface="Wingdings" panose="05000000000000000000" pitchFamily="2" charset="2"/>
              <a:buChar char="§"/>
            </a:pPr>
            <a:r>
              <a:rPr lang="ko-KR" altLang="en-US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평가일정</a:t>
            </a:r>
            <a:r>
              <a:rPr lang="en-US" altLang="ko-KR" sz="2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: </a:t>
            </a:r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‘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17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년 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1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월 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~ 8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월</a:t>
            </a:r>
            <a:endParaRPr lang="en-US" altLang="ko-KR" sz="2200" dirty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 marL="285750" indent="-285750">
              <a:lnSpc>
                <a:spcPts val="4500"/>
              </a:lnSpc>
              <a:buFont typeface="Wingdings" panose="05000000000000000000" pitchFamily="2" charset="2"/>
              <a:buChar char="§"/>
            </a:pPr>
            <a:r>
              <a:rPr lang="ko-KR" altLang="en-US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평가방법</a:t>
            </a:r>
            <a:endParaRPr lang="en-US" altLang="ko-KR" sz="22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ts val="4500"/>
              </a:lnSpc>
            </a:pPr>
            <a:r>
              <a:rPr lang="en-US" altLang="ko-KR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-</a:t>
            </a:r>
            <a:r>
              <a:rPr lang="ko-KR" altLang="en-US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자체평가 </a:t>
            </a:r>
            <a:r>
              <a:rPr lang="en-US" altLang="ko-KR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온라인 자체평가서 작성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/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입력</a:t>
            </a:r>
            <a:endParaRPr lang="en-US" altLang="ko-KR" sz="2200" dirty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>
              <a:lnSpc>
                <a:spcPts val="4500"/>
              </a:lnSpc>
            </a:pPr>
            <a:r>
              <a:rPr lang="en-US" altLang="ko-KR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  -</a:t>
            </a:r>
            <a:r>
              <a:rPr lang="ko-KR" altLang="en-US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현장평가 </a:t>
            </a:r>
            <a:r>
              <a:rPr lang="en-US" altLang="ko-KR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시도별 교차로 평가위원이 현장 평가</a:t>
            </a:r>
            <a:endParaRPr lang="en-US" altLang="ko-KR" sz="2200" dirty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 indent="-285750">
              <a:lnSpc>
                <a:spcPts val="4500"/>
              </a:lnSpc>
              <a:buFont typeface="Wingdings" panose="05000000000000000000" pitchFamily="2" charset="2"/>
              <a:buChar char="§"/>
            </a:pPr>
            <a:r>
              <a:rPr lang="ko-KR" altLang="en-US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평가결과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결과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( A,B,C,D/non-pass)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를 활용하여 운영비 지원</a:t>
            </a:r>
            <a:endParaRPr lang="en-US" altLang="ko-KR" sz="2200" dirty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 marL="285750" indent="-285750">
              <a:lnSpc>
                <a:spcPts val="4500"/>
              </a:lnSpc>
              <a:buFont typeface="Wingdings" panose="05000000000000000000" pitchFamily="2" charset="2"/>
              <a:buChar char="§"/>
            </a:pPr>
            <a:r>
              <a:rPr lang="ko-KR" altLang="en-US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수행기관</a:t>
            </a:r>
            <a:r>
              <a:rPr lang="en-US" altLang="ko-KR" sz="20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보건복지부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, </a:t>
            </a:r>
            <a:r>
              <a:rPr lang="ko-KR" altLang="en-US" sz="2200" dirty="0" err="1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지자체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, 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지역아동센터평가센터</a:t>
            </a:r>
          </a:p>
        </p:txBody>
      </p:sp>
    </p:spTree>
    <p:extLst>
      <p:ext uri="{BB962C8B-B14F-4D97-AF65-F5344CB8AC3E}">
        <p14:creationId xmlns:p14="http://schemas.microsoft.com/office/powerpoint/2010/main" val="329215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/>
          </p:nvPr>
        </p:nvGraphicFramePr>
        <p:xfrm>
          <a:off x="205448" y="1640606"/>
          <a:ext cx="8831048" cy="5098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4224"/>
                <a:gridCol w="216024"/>
                <a:gridCol w="5256584"/>
                <a:gridCol w="1944216"/>
              </a:tblGrid>
              <a:tr h="3331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단계</a:t>
                      </a:r>
                      <a:endParaRPr lang="ko-KR" alt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내용</a:t>
                      </a:r>
                      <a:endParaRPr lang="ko-KR" alt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주체</a:t>
                      </a:r>
                      <a:endParaRPr lang="ko-KR" alt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8128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평가대상선정 </a:t>
                      </a:r>
                      <a:endParaRPr lang="en-US" altLang="ko-KR" sz="1800" b="1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및 평가준비</a:t>
                      </a:r>
                      <a:endParaRPr lang="ko-KR" altLang="en-US" sz="1800" b="1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평가대상시설선정 및 통보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 </a:t>
                      </a:r>
                    </a:p>
                    <a:p>
                      <a:pPr marL="285750" marR="0" lvl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  <a:cs typeface="+mn-cs"/>
                        </a:rPr>
                        <a:t>평가대상시설 평가설명회 및 평가사업안내</a:t>
                      </a:r>
                      <a:endParaRPr lang="en-US" altLang="ko-KR" sz="1800" kern="1200" dirty="0" smtClean="0">
                        <a:solidFill>
                          <a:schemeClr val="dk1"/>
                        </a:solidFill>
                        <a:latin typeface="08서울남산체 B" panose="02020603020101020101" pitchFamily="18" charset="-127"/>
                        <a:ea typeface="08서울남산체 B" panose="02020603020101020101" pitchFamily="18" charset="-127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800" kern="1200" dirty="0" err="1" smtClean="0">
                          <a:solidFill>
                            <a:schemeClr val="dk1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  <a:cs typeface="+mn-cs"/>
                        </a:rPr>
                        <a:t>평가비교부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600" kern="1200" dirty="0" err="1" smtClean="0">
                          <a:solidFill>
                            <a:schemeClr val="dk1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  <a:cs typeface="+mn-cs"/>
                        </a:rPr>
                        <a:t>지자체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  <a:cs typeface="+mn-cs"/>
                        </a:rPr>
                        <a:t>→</a:t>
                      </a:r>
                      <a:r>
                        <a:rPr lang="ko-KR" altLang="en-US" sz="1600" kern="1200" dirty="0" smtClean="0">
                          <a:solidFill>
                            <a:schemeClr val="dk1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  <a:cs typeface="+mn-cs"/>
                        </a:rPr>
                        <a:t>평가센터</a:t>
                      </a:r>
                      <a:r>
                        <a:rPr lang="en-US" altLang="ko-KR" sz="1600" kern="1200" dirty="0" smtClean="0">
                          <a:solidFill>
                            <a:schemeClr val="dk1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  <a:cs typeface="+mn-cs"/>
                        </a:rPr>
                        <a:t>)</a:t>
                      </a:r>
                      <a:endParaRPr lang="en-US" altLang="ko-KR" sz="1800" kern="1200" dirty="0" smtClean="0">
                        <a:solidFill>
                          <a:schemeClr val="dk1"/>
                        </a:solidFill>
                        <a:latin typeface="08서울남산체 B" panose="02020603020101020101" pitchFamily="18" charset="-127"/>
                        <a:ea typeface="08서울남산체 B" panose="02020603020101020101" pitchFamily="18" charset="-127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  <a:cs typeface="+mn-cs"/>
                        </a:rPr>
                        <a:t>평가위원 선정 및 교육</a:t>
                      </a:r>
                      <a:endParaRPr lang="en-US" altLang="ko-KR" sz="1800" kern="1200" dirty="0" smtClean="0">
                        <a:solidFill>
                          <a:schemeClr val="dk1"/>
                        </a:solidFill>
                        <a:latin typeface="08서울남산체 B" panose="02020603020101020101" pitchFamily="18" charset="-127"/>
                        <a:ea typeface="08서울남산체 B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보건복지부</a:t>
                      </a:r>
                      <a:endParaRPr lang="en-US" altLang="ko-KR" sz="180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평가센터</a:t>
                      </a:r>
                      <a:r>
                        <a:rPr lang="en-US" altLang="ko-KR" sz="1800" baseline="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aseline="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지자체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4231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3471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  <a:cs typeface="+mn-cs"/>
                        </a:rPr>
                        <a:t>평가신청</a:t>
                      </a:r>
                      <a:endParaRPr lang="ko-KR" altLang="en-US" sz="1800" b="1" kern="1200" dirty="0">
                        <a:solidFill>
                          <a:schemeClr val="dk1"/>
                        </a:solidFill>
                        <a:latin typeface="08서울남산체 B" panose="02020603020101020101" pitchFamily="18" charset="-127"/>
                        <a:ea typeface="08서울남산체 B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평가신청서 및 자체평가서 작성 및 입력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평가대상시설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4231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 typeface="Arial" panose="020B0604020202020204" pitchFamily="34" charset="0"/>
                        <a:buChar char="•"/>
                      </a:pPr>
                      <a:endParaRPr lang="ko-KR" altLang="en-US" sz="10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096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  <a:cs typeface="+mn-cs"/>
                        </a:rPr>
                        <a:t>현장평가</a:t>
                      </a:r>
                      <a:endParaRPr lang="ko-KR" altLang="en-US" sz="1800" b="1" kern="1200" dirty="0">
                        <a:solidFill>
                          <a:schemeClr val="dk1"/>
                        </a:solidFill>
                        <a:latin typeface="08서울남산체 B" panose="02020603020101020101" pitchFamily="18" charset="-127"/>
                        <a:ea typeface="08서울남산체 B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온라인자체평가확인</a:t>
                      </a:r>
                      <a:r>
                        <a:rPr lang="en-US" altLang="ko-KR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/ </a:t>
                      </a: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현장평가 실시</a:t>
                      </a:r>
                      <a:endParaRPr lang="en-US" altLang="ko-KR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marL="0" indent="0" algn="l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pc="0" dirty="0" smtClean="0">
                          <a:solidFill>
                            <a:srgbClr val="C00000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    (</a:t>
                      </a:r>
                      <a:r>
                        <a:rPr lang="ko-KR" altLang="en-US" spc="0" dirty="0" smtClean="0">
                          <a:solidFill>
                            <a:srgbClr val="C00000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이의제기 및 처리</a:t>
                      </a:r>
                      <a:r>
                        <a:rPr lang="en-US" altLang="ko-KR" spc="0" dirty="0" smtClean="0">
                          <a:solidFill>
                            <a:srgbClr val="C00000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,</a:t>
                      </a:r>
                      <a:r>
                        <a:rPr lang="en-US" altLang="ko-KR" spc="0" baseline="0" dirty="0" smtClean="0">
                          <a:solidFill>
                            <a:srgbClr val="C00000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 </a:t>
                      </a:r>
                      <a:r>
                        <a:rPr lang="ko-KR" altLang="en-US" spc="0" baseline="0" dirty="0" smtClean="0">
                          <a:solidFill>
                            <a:srgbClr val="C00000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모니터링 진행</a:t>
                      </a:r>
                      <a:r>
                        <a:rPr lang="en-US" altLang="ko-KR" spc="0" dirty="0" smtClean="0">
                          <a:solidFill>
                            <a:srgbClr val="C00000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</a:t>
                      </a:r>
                      <a:endParaRPr lang="ko-KR" altLang="en-US" spc="0" dirty="0">
                        <a:solidFill>
                          <a:srgbClr val="C00000"/>
                        </a:solidFill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보건복지부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평가센터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</a:t>
                      </a:r>
                      <a:endParaRPr lang="ko-KR" altLang="en-US" sz="16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83042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 typeface="Arial" panose="020B0604020202020204" pitchFamily="34" charset="0"/>
                        <a:buChar char="•"/>
                      </a:pPr>
                      <a:endParaRPr lang="ko-KR" altLang="en-US" sz="10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3471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  <a:cs typeface="+mn-cs"/>
                        </a:rPr>
                        <a:t>평가결과심의</a:t>
                      </a:r>
                      <a:endParaRPr lang="ko-KR" altLang="en-US" sz="1800" b="1" kern="1200" dirty="0">
                        <a:solidFill>
                          <a:schemeClr val="dk1"/>
                        </a:solidFill>
                        <a:latin typeface="08서울남산체 B" panose="02020603020101020101" pitchFamily="18" charset="-127"/>
                        <a:ea typeface="08서울남산체 B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확정위원회를 구성하여 평가결과 최종 심의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보건복지부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평가센터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4231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latinLnBrk="1">
                        <a:buFont typeface="Arial" panose="020B0604020202020204" pitchFamily="34" charset="0"/>
                        <a:buChar char="•"/>
                      </a:pPr>
                      <a:endParaRPr lang="ko-KR" altLang="en-US" sz="10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75496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  <a:cs typeface="+mn-cs"/>
                        </a:rPr>
                        <a:t>평가결과통지</a:t>
                      </a:r>
                      <a:endParaRPr lang="ko-KR" altLang="en-US" sz="1800" b="1" kern="1200" dirty="0">
                        <a:solidFill>
                          <a:schemeClr val="dk1"/>
                        </a:solidFill>
                        <a:latin typeface="08서울남산체 B" panose="02020603020101020101" pitchFamily="18" charset="-127"/>
                        <a:ea typeface="08서울남산체 B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평가결과통지</a:t>
                      </a:r>
                      <a:r>
                        <a:rPr lang="en-US" altLang="ko-KR" sz="17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sz="17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정부보조금지원 반영 및 컨설팅 지원 등</a:t>
                      </a:r>
                      <a:r>
                        <a:rPr lang="en-US" altLang="ko-KR" sz="17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보건복지부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평가센터</a:t>
                      </a:r>
                      <a:r>
                        <a:rPr lang="en-US" altLang="ko-KR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)</a:t>
                      </a:r>
                      <a:endParaRPr lang="ko-KR" altLang="en-US" sz="1600" dirty="0" smtClean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600" dirty="0" err="1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지자체</a:t>
                      </a:r>
                      <a:endParaRPr lang="ko-KR" altLang="en-US" sz="16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42314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7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3471"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800" b="1" kern="1200" dirty="0" smtClean="0">
                          <a:solidFill>
                            <a:schemeClr val="dk1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  <a:cs typeface="+mn-cs"/>
                        </a:rPr>
                        <a:t>재평가실시</a:t>
                      </a:r>
                      <a:endParaRPr lang="ko-KR" altLang="en-US" sz="1800" b="1" kern="1200" dirty="0">
                        <a:solidFill>
                          <a:schemeClr val="dk1"/>
                        </a:solidFill>
                        <a:latin typeface="08서울남산체 B" panose="02020603020101020101" pitchFamily="18" charset="-127"/>
                        <a:ea typeface="08서울남산체 B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700" kern="1200" dirty="0" smtClean="0">
                          <a:solidFill>
                            <a:schemeClr val="dk1"/>
                          </a:solidFill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  <a:cs typeface="+mn-cs"/>
                        </a:rPr>
                        <a:t>재평가 신청서 및 자체평가 제출</a:t>
                      </a:r>
                      <a:endParaRPr lang="ko-KR" altLang="en-US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08서울남산체 B" panose="02020603020101020101" pitchFamily="18" charset="-127"/>
                          <a:ea typeface="08서울남산체 B" panose="02020603020101020101" pitchFamily="18" charset="-127"/>
                        </a:rPr>
                        <a:t>재평가대상시설</a:t>
                      </a:r>
                      <a:endParaRPr lang="ko-KR" altLang="en-US" sz="1600" dirty="0">
                        <a:latin typeface="08서울남산체 B" panose="02020603020101020101" pitchFamily="18" charset="-127"/>
                        <a:ea typeface="08서울남산체 B" panose="02020603020101020101" pitchFamily="18" charset="-127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8" name="그룹 7"/>
          <p:cNvGrpSpPr/>
          <p:nvPr/>
        </p:nvGrpSpPr>
        <p:grpSpPr>
          <a:xfrm>
            <a:off x="1556791" y="2512928"/>
            <a:ext cx="5112568" cy="864096"/>
            <a:chOff x="1774609" y="2780926"/>
            <a:chExt cx="5112568" cy="864096"/>
          </a:xfrm>
        </p:grpSpPr>
        <p:sp>
          <p:nvSpPr>
            <p:cNvPr id="5" name="사각형 설명선 4"/>
            <p:cNvSpPr/>
            <p:nvPr/>
          </p:nvSpPr>
          <p:spPr>
            <a:xfrm>
              <a:off x="1774609" y="2780926"/>
              <a:ext cx="5112568" cy="864096"/>
            </a:xfrm>
            <a:prstGeom prst="wedgeRectCallout">
              <a:avLst>
                <a:gd name="adj1" fmla="val -55349"/>
                <a:gd name="adj2" fmla="val 51917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857538" y="2889808"/>
              <a:ext cx="49467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신청 및 입력시기 </a:t>
              </a:r>
              <a:r>
                <a:rPr lang="ko-KR" altLang="en-US" dirty="0" err="1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미참여시설에</a:t>
              </a:r>
              <a:r>
                <a:rPr lang="ko-KR" altLang="en-US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대한 평가연기</a:t>
              </a:r>
              <a:r>
                <a:rPr lang="en-US" altLang="ko-KR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, </a:t>
              </a:r>
              <a:r>
                <a:rPr lang="ko-KR" altLang="en-US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거부확인 및 확정</a:t>
              </a:r>
              <a:endParaRPr lang="ko-KR" altLang="en-US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1" name="아래쪽 화살표 10"/>
          <p:cNvSpPr/>
          <p:nvPr/>
        </p:nvSpPr>
        <p:spPr>
          <a:xfrm>
            <a:off x="791580" y="3150907"/>
            <a:ext cx="288032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아래쪽 화살표 11"/>
          <p:cNvSpPr/>
          <p:nvPr/>
        </p:nvSpPr>
        <p:spPr>
          <a:xfrm>
            <a:off x="791580" y="3798046"/>
            <a:ext cx="288032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아래쪽 화살표 12"/>
          <p:cNvSpPr/>
          <p:nvPr/>
        </p:nvSpPr>
        <p:spPr>
          <a:xfrm>
            <a:off x="791580" y="4668144"/>
            <a:ext cx="288032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아래쪽 화살표 13"/>
          <p:cNvSpPr/>
          <p:nvPr/>
        </p:nvSpPr>
        <p:spPr>
          <a:xfrm>
            <a:off x="791580" y="5333460"/>
            <a:ext cx="288032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아래쪽 화살표 14"/>
          <p:cNvSpPr/>
          <p:nvPr/>
        </p:nvSpPr>
        <p:spPr>
          <a:xfrm>
            <a:off x="791580" y="6120678"/>
            <a:ext cx="288032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93711" y="3404645"/>
            <a:ext cx="1224136" cy="393261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/>
          </p:nvPr>
        </p:nvGraphicFramePr>
        <p:xfrm>
          <a:off x="323528" y="980728"/>
          <a:ext cx="4176464" cy="468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3744416"/>
              </a:tblGrid>
              <a:tr h="4682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2</a:t>
                      </a:r>
                      <a:endParaRPr lang="ko-KR" altLang="en-US" sz="20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평가절차 및 일정</a:t>
                      </a:r>
                      <a:endParaRPr lang="ko-KR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3D8F3"/>
                        </a:gs>
                        <a:gs pos="20000">
                          <a:srgbClr val="E3ECF9"/>
                        </a:gs>
                        <a:gs pos="100000">
                          <a:schemeClr val="bg1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grpSp>
        <p:nvGrpSpPr>
          <p:cNvPr id="17" name="그룹 16"/>
          <p:cNvGrpSpPr/>
          <p:nvPr/>
        </p:nvGrpSpPr>
        <p:grpSpPr>
          <a:xfrm>
            <a:off x="1675478" y="4576990"/>
            <a:ext cx="5112568" cy="923330"/>
            <a:chOff x="1774609" y="2735058"/>
            <a:chExt cx="5112568" cy="923330"/>
          </a:xfrm>
        </p:grpSpPr>
        <p:sp>
          <p:nvSpPr>
            <p:cNvPr id="19" name="사각형 설명선 18"/>
            <p:cNvSpPr/>
            <p:nvPr/>
          </p:nvSpPr>
          <p:spPr>
            <a:xfrm>
              <a:off x="1774609" y="2780926"/>
              <a:ext cx="5112568" cy="864096"/>
            </a:xfrm>
            <a:prstGeom prst="wedgeRectCallout">
              <a:avLst>
                <a:gd name="adj1" fmla="val -56515"/>
                <a:gd name="adj2" fmla="val -47003"/>
              </a:avLst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837659" y="2735058"/>
              <a:ext cx="502963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현장평가일정은 평가센터에서 각 시도지원단과 시도</a:t>
              </a:r>
              <a:r>
                <a:rPr lang="en-US" altLang="ko-KR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, </a:t>
              </a:r>
              <a:r>
                <a:rPr lang="ko-KR" altLang="en-US" dirty="0" err="1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지자체로</a:t>
              </a:r>
              <a:r>
                <a:rPr lang="ko-KR" altLang="en-US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통보되어 평가모니터링 참여</a:t>
              </a:r>
              <a:endParaRPr lang="ko-KR" altLang="en-US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308518" y="4074598"/>
            <a:ext cx="1224136" cy="545958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79512" y="188640"/>
            <a:ext cx="8424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Ⅰ. </a:t>
            </a:r>
            <a:r>
              <a:rPr lang="en-US" altLang="ko-KR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2017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ko-KR" altLang="en-US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지역아동센터 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진입평가 사업 개요</a:t>
            </a:r>
            <a:endParaRPr lang="ko-KR" altLang="en-US" sz="30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971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/>
          </p:nvPr>
        </p:nvGraphicFramePr>
        <p:xfrm>
          <a:off x="323528" y="980728"/>
          <a:ext cx="4176464" cy="468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3744416"/>
              </a:tblGrid>
              <a:tr h="4682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3</a:t>
                      </a:r>
                      <a:endParaRPr lang="ko-KR" altLang="en-US" sz="20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평가준비 및  실시</a:t>
                      </a:r>
                      <a:endParaRPr lang="ko-KR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3D8F3"/>
                        </a:gs>
                        <a:gs pos="20000">
                          <a:srgbClr val="E3ECF9"/>
                        </a:gs>
                        <a:gs pos="100000">
                          <a:schemeClr val="bg1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1573268"/>
            <a:ext cx="8640960" cy="29700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fontAlgn="base">
              <a:buFont typeface="Wingdings" panose="05000000000000000000" pitchFamily="2" charset="2"/>
              <a:buChar char="§"/>
            </a:pPr>
            <a:r>
              <a:rPr lang="ko-KR" altLang="en-US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평가대상 </a:t>
            </a:r>
            <a:r>
              <a:rPr lang="en-US" altLang="ko-KR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시설신고 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후 </a:t>
            </a:r>
            <a:r>
              <a:rPr lang="ko-KR" altLang="en-US" sz="2200" dirty="0" smtClean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평가직전 </a:t>
            </a:r>
            <a:r>
              <a:rPr lang="en-US" altLang="ko-KR" sz="2200" dirty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12</a:t>
            </a:r>
            <a:r>
              <a:rPr lang="ko-KR" altLang="en-US" sz="2200" dirty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개월 이상 매월 평균 </a:t>
            </a:r>
            <a:r>
              <a:rPr lang="en-US" altLang="ko-KR" sz="2200" dirty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10</a:t>
            </a:r>
            <a:r>
              <a:rPr lang="ko-KR" altLang="en-US" sz="2200" dirty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인 이상 </a:t>
            </a:r>
            <a:endParaRPr lang="en-US" altLang="ko-KR" sz="2200" dirty="0" smtClean="0">
              <a:solidFill>
                <a:srgbClr val="C00000"/>
              </a:solidFill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2200" dirty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200" dirty="0" smtClean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                 </a:t>
            </a:r>
            <a:r>
              <a:rPr lang="ko-KR" altLang="en-US" sz="2200" dirty="0" smtClean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이용아동에 </a:t>
            </a:r>
            <a:r>
              <a:rPr lang="ko-KR" altLang="en-US" sz="2200" dirty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대한 </a:t>
            </a:r>
            <a:r>
              <a:rPr lang="ko-KR" altLang="en-US" sz="2200" dirty="0" smtClean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운영 </a:t>
            </a:r>
            <a:r>
              <a:rPr lang="ko-KR" altLang="en-US" sz="2200" dirty="0">
                <a:solidFill>
                  <a:srgbClr val="C00000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실적이 있는 신규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시설로 </a:t>
            </a:r>
            <a:endParaRPr lang="en-US" altLang="ko-KR" sz="2200" dirty="0" smtClean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 fontAlgn="base"/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                 </a:t>
            </a:r>
            <a:r>
              <a:rPr lang="ko-KR" altLang="en-US" sz="2200" dirty="0" err="1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지자체에서</a:t>
            </a:r>
            <a:r>
              <a:rPr lang="ko-KR" altLang="en-US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대상선정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평가위원 </a:t>
            </a:r>
            <a:r>
              <a:rPr lang="en-US" altLang="ko-KR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자격기준 충족하는 외부</a:t>
            </a:r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(</a:t>
            </a:r>
            <a:r>
              <a:rPr lang="ko-KR" altLang="en-US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학계</a:t>
            </a:r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) </a:t>
            </a:r>
            <a:r>
              <a:rPr lang="ko-KR" altLang="en-US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및 현장위원 </a:t>
            </a:r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2</a:t>
            </a:r>
            <a:r>
              <a:rPr lang="ko-KR" altLang="en-US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인</a:t>
            </a:r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1</a:t>
            </a:r>
            <a:r>
              <a:rPr lang="ko-KR" altLang="en-US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조</a:t>
            </a:r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                 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평가진행 </a:t>
            </a:r>
            <a:r>
              <a:rPr lang="en-US" altLang="ko-KR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자체평가 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: 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평가신청 및 </a:t>
            </a:r>
            <a:r>
              <a:rPr lang="ko-KR" altLang="en-US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자체평가서 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작성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·</a:t>
            </a:r>
            <a:r>
              <a:rPr lang="ko-KR" altLang="en-US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입력</a:t>
            </a:r>
          </a:p>
          <a:p>
            <a:pPr marL="342900"/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            - </a:t>
            </a:r>
            <a:r>
              <a:rPr lang="en-US" altLang="ko-KR" sz="2200" dirty="0" err="1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현장평가</a:t>
            </a:r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: </a:t>
            </a:r>
            <a:r>
              <a:rPr lang="en-US" altLang="ko-KR" sz="2200" dirty="0" err="1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자체평가자료를</a:t>
            </a:r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200" dirty="0" err="1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기본으로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200" dirty="0" err="1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평가위원</a:t>
            </a:r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200" dirty="0" err="1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현장평가</a:t>
            </a:r>
            <a:endParaRPr lang="en-US" altLang="ko-KR" sz="2200" dirty="0" smtClean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  <a:p>
            <a:pPr marL="342900"/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            - </a:t>
            </a:r>
            <a:r>
              <a:rPr lang="en-US" altLang="ko-KR" sz="2200" dirty="0" err="1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재평가</a:t>
            </a:r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: </a:t>
            </a:r>
            <a:r>
              <a:rPr lang="en-US" altLang="ko-KR" sz="2200" dirty="0" err="1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평가결과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200" dirty="0" err="1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미통과시설은</a:t>
            </a:r>
            <a:r>
              <a:rPr lang="en-US" altLang="ko-KR" sz="2200" dirty="0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</a:t>
            </a:r>
            <a:r>
              <a:rPr lang="en-US" altLang="ko-KR" sz="2200" dirty="0" err="1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운영컨설팅</a:t>
            </a:r>
            <a:r>
              <a:rPr lang="en-US" altLang="ko-KR" sz="2200" dirty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 후 </a:t>
            </a:r>
            <a:r>
              <a:rPr lang="en-US" altLang="ko-KR" sz="2200" dirty="0" err="1" smtClean="0">
                <a:latin typeface="08서울남산체 EB" panose="02020603020101020101" pitchFamily="18" charset="-127"/>
                <a:ea typeface="08서울남산체 EB" panose="02020603020101020101" pitchFamily="18" charset="-127"/>
              </a:rPr>
              <a:t>현장재평가</a:t>
            </a:r>
            <a:endParaRPr lang="en-US" altLang="ko-KR" sz="2200" dirty="0" smtClean="0">
              <a:latin typeface="08서울남산체 EB" panose="02020603020101020101" pitchFamily="18" charset="-127"/>
              <a:ea typeface="08서울남산체 EB" panose="0202060302010102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528" y="4836881"/>
            <a:ext cx="8640000" cy="190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평가결과 및 등급</a:t>
            </a:r>
            <a:endParaRPr lang="en-US" altLang="ko-KR" sz="22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2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22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/>
          </p:nvPr>
        </p:nvGraphicFramePr>
        <p:xfrm>
          <a:off x="467545" y="5373216"/>
          <a:ext cx="8352927" cy="1234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1"/>
                <a:gridCol w="1080120"/>
                <a:gridCol w="1584176"/>
                <a:gridCol w="1656184"/>
                <a:gridCol w="1892782"/>
                <a:gridCol w="1491594"/>
              </a:tblGrid>
              <a:tr h="139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등급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A(</a:t>
                      </a:r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우수</a:t>
                      </a:r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)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B(</a:t>
                      </a:r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양호</a:t>
                      </a:r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)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C(</a:t>
                      </a:r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보통</a:t>
                      </a:r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)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D(</a:t>
                      </a:r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미흡</a:t>
                      </a:r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)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solidFill>
                            <a:schemeClr val="bg1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미통과</a:t>
                      </a:r>
                      <a:endParaRPr lang="ko-KR" altLang="en-US" dirty="0">
                        <a:solidFill>
                          <a:schemeClr val="bg1"/>
                        </a:solidFill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</a:tr>
              <a:tr h="4983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점수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90</a:t>
                      </a:r>
                      <a:r>
                        <a:rPr lang="ko-KR" altLang="en-US" dirty="0" err="1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점이상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80</a:t>
                      </a:r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점</a:t>
                      </a:r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~90</a:t>
                      </a:r>
                      <a:r>
                        <a:rPr lang="ko-KR" altLang="en-US" dirty="0" err="1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점미만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70</a:t>
                      </a:r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점</a:t>
                      </a:r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~80</a:t>
                      </a:r>
                      <a:r>
                        <a:rPr lang="ko-KR" altLang="en-US" dirty="0" err="1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점미만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60</a:t>
                      </a:r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점</a:t>
                      </a:r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~70</a:t>
                      </a:r>
                      <a:r>
                        <a:rPr lang="ko-KR" altLang="en-US" dirty="0" err="1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점미만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60</a:t>
                      </a:r>
                      <a:r>
                        <a:rPr lang="ko-KR" altLang="en-US" b="1" dirty="0" err="1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점미만</a:t>
                      </a:r>
                      <a:endParaRPr lang="ko-KR" altLang="en-US" b="1" dirty="0">
                        <a:solidFill>
                          <a:srgbClr val="C00000"/>
                        </a:solidFill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결과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pass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pass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pass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pass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non-pass</a:t>
                      </a:r>
                      <a:endParaRPr lang="ko-KR" altLang="en-US" b="1" dirty="0">
                        <a:solidFill>
                          <a:srgbClr val="C00000"/>
                        </a:solidFill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7273968" y="5208493"/>
            <a:ext cx="1584176" cy="1508956"/>
          </a:xfrm>
          <a:prstGeom prst="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79512" y="188640"/>
            <a:ext cx="8424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Ⅰ. </a:t>
            </a:r>
            <a:r>
              <a:rPr lang="en-US" altLang="ko-KR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2017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ko-KR" altLang="en-US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지역아동센터 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진입평가 사업 개요</a:t>
            </a:r>
            <a:endParaRPr lang="ko-KR" altLang="en-US" sz="30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942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991284"/>
              </p:ext>
            </p:extLst>
          </p:nvPr>
        </p:nvGraphicFramePr>
        <p:xfrm>
          <a:off x="323528" y="1052736"/>
          <a:ext cx="4176464" cy="468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3744416"/>
              </a:tblGrid>
              <a:tr h="4682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4</a:t>
                      </a:r>
                      <a:endParaRPr lang="ko-KR" altLang="en-US" sz="20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평가결과 활용</a:t>
                      </a: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진입평가</a:t>
                      </a: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endParaRPr lang="ko-KR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3D8F3"/>
                        </a:gs>
                        <a:gs pos="20000">
                          <a:srgbClr val="E3ECF9"/>
                        </a:gs>
                        <a:gs pos="100000">
                          <a:schemeClr val="bg1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313945"/>
              </p:ext>
            </p:extLst>
          </p:nvPr>
        </p:nvGraphicFramePr>
        <p:xfrm>
          <a:off x="324704" y="2276873"/>
          <a:ext cx="8639784" cy="417646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50952"/>
                <a:gridCol w="4104456"/>
                <a:gridCol w="3384376"/>
              </a:tblGrid>
              <a:tr h="53155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등급</a:t>
                      </a:r>
                      <a:endParaRPr lang="ko-KR" altLang="en-US" sz="2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원평가결과</a:t>
                      </a:r>
                      <a:endParaRPr lang="ko-KR" altLang="en-US" sz="2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재평가결과</a:t>
                      </a:r>
                      <a:endParaRPr lang="ko-KR" altLang="en-US" sz="2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11390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C~A</a:t>
                      </a:r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등급</a:t>
                      </a:r>
                    </a:p>
                    <a:p>
                      <a:pPr algn="ctr" latinLnBrk="1"/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보통이상</a:t>
                      </a:r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70</a:t>
                      </a:r>
                      <a:r>
                        <a:rPr lang="ko-KR" altLang="en-US" dirty="0" err="1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점이상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kern="1200" dirty="0" smtClean="0">
                          <a:solidFill>
                            <a:schemeClr val="dk1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운영비 기준에 따라 운영비 지원</a:t>
                      </a:r>
                      <a:endParaRPr lang="ko-KR" altLang="en-US" sz="2200" kern="1200" dirty="0">
                        <a:solidFill>
                          <a:schemeClr val="dk1"/>
                        </a:solidFill>
                        <a:latin typeface="08서울남산체 EB" panose="02020603020101020101" pitchFamily="18" charset="-127"/>
                        <a:ea typeface="08서울남산체 EB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1390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D</a:t>
                      </a:r>
                      <a:r>
                        <a:rPr lang="ko-KR" altLang="en-US" sz="2000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등급</a:t>
                      </a:r>
                      <a:endParaRPr lang="en-US" altLang="ko-KR" sz="2000" dirty="0" smtClean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  <a:p>
                      <a:pPr algn="ctr" latinLnBrk="1"/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(</a:t>
                      </a:r>
                      <a:r>
                        <a:rPr lang="ko-KR" altLang="en-US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미흡</a:t>
                      </a:r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60</a:t>
                      </a:r>
                      <a:r>
                        <a:rPr lang="ko-KR" altLang="en-US" dirty="0" err="1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점대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kern="1200" dirty="0" smtClean="0">
                          <a:solidFill>
                            <a:schemeClr val="dk1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시도지원단 운영컨설팅에 의무참여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kern="1200" dirty="0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2200" kern="1200" dirty="0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컨설팅 </a:t>
                      </a:r>
                      <a:r>
                        <a:rPr lang="ko-KR" altLang="en-US" sz="2200" kern="1200" dirty="0" err="1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미참여시</a:t>
                      </a:r>
                      <a:r>
                        <a:rPr lang="ko-KR" altLang="en-US" sz="2200" kern="1200" dirty="0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 운영비 </a:t>
                      </a:r>
                      <a:r>
                        <a:rPr lang="en-US" altLang="ko-KR" sz="2200" kern="1200" dirty="0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10% </a:t>
                      </a:r>
                      <a:r>
                        <a:rPr lang="ko-KR" altLang="en-US" sz="2200" kern="1200" dirty="0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감액</a:t>
                      </a:r>
                      <a:r>
                        <a:rPr lang="en-US" altLang="ko-KR" sz="2200" kern="1200" dirty="0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)</a:t>
                      </a:r>
                      <a:endParaRPr lang="ko-KR" altLang="en-US" sz="2200" kern="1200" dirty="0">
                        <a:solidFill>
                          <a:srgbClr val="C00000"/>
                        </a:solidFill>
                        <a:latin typeface="08서울남산체 EB" panose="02020603020101020101" pitchFamily="18" charset="-127"/>
                        <a:ea typeface="08서울남산체 EB" panose="0202060302010102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kern="1200" dirty="0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운영비 </a:t>
                      </a:r>
                      <a:r>
                        <a:rPr lang="en-US" altLang="ko-KR" sz="2200" kern="1200" dirty="0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10% </a:t>
                      </a:r>
                      <a:r>
                        <a:rPr lang="ko-KR" altLang="en-US" sz="2200" kern="1200" dirty="0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감액</a:t>
                      </a:r>
                      <a:endParaRPr lang="ko-KR" altLang="en-US" sz="2200" kern="1200" dirty="0">
                        <a:solidFill>
                          <a:srgbClr val="C00000"/>
                        </a:solidFill>
                        <a:latin typeface="08서울남산체 EB" panose="02020603020101020101" pitchFamily="18" charset="-127"/>
                        <a:ea typeface="08서울남산체 EB" panose="02020603020101020101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  <a:tr h="136684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spc="-150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Non-pass</a:t>
                      </a:r>
                    </a:p>
                    <a:p>
                      <a:pPr algn="ctr" latinLnBrk="1"/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(</a:t>
                      </a:r>
                      <a:r>
                        <a:rPr lang="ko-KR" altLang="en-US" dirty="0" err="1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미통과</a:t>
                      </a:r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dirty="0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60</a:t>
                      </a:r>
                      <a:r>
                        <a:rPr lang="ko-KR" altLang="en-US" dirty="0" err="1" smtClean="0"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</a:rPr>
                        <a:t>점미만</a:t>
                      </a:r>
                      <a:endParaRPr lang="ko-KR" altLang="en-US" dirty="0">
                        <a:latin typeface="08서울남산체 EB" panose="02020603020101020101" pitchFamily="18" charset="-127"/>
                        <a:ea typeface="08서울남산체 EB" panose="0202060302010102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kern="1200" dirty="0" smtClean="0">
                          <a:solidFill>
                            <a:schemeClr val="dk1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시도지원단 운영컨설팅에 </a:t>
                      </a:r>
                      <a:endParaRPr lang="en-US" altLang="ko-KR" sz="2200" kern="1200" dirty="0" smtClean="0">
                        <a:solidFill>
                          <a:schemeClr val="dk1"/>
                        </a:solidFill>
                        <a:latin typeface="08서울남산체 EB" panose="02020603020101020101" pitchFamily="18" charset="-127"/>
                        <a:ea typeface="08서울남산체 EB" panose="0202060302010102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kern="1200" dirty="0" smtClean="0">
                          <a:solidFill>
                            <a:schemeClr val="dk1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의무참여 후 재평가 참여</a:t>
                      </a:r>
                      <a:endParaRPr lang="en-US" altLang="ko-KR" sz="2200" kern="1200" dirty="0" smtClean="0">
                        <a:solidFill>
                          <a:schemeClr val="dk1"/>
                        </a:solidFill>
                        <a:latin typeface="08서울남산체 EB" panose="02020603020101020101" pitchFamily="18" charset="-127"/>
                        <a:ea typeface="08서울남산체 EB" panose="0202060302010102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kern="1200" dirty="0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2200" kern="1200" dirty="0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컨설팅 </a:t>
                      </a:r>
                      <a:r>
                        <a:rPr lang="ko-KR" altLang="en-US" sz="2200" kern="1200" dirty="0" err="1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미참여</a:t>
                      </a:r>
                      <a:r>
                        <a:rPr lang="ko-KR" altLang="en-US" sz="2200" kern="1200" dirty="0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 시 재평가참여 불가</a:t>
                      </a:r>
                      <a:r>
                        <a:rPr lang="en-US" altLang="ko-KR" sz="2200" kern="1200" dirty="0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)</a:t>
                      </a:r>
                      <a:endParaRPr lang="ko-KR" altLang="en-US" sz="2200" kern="1200" dirty="0">
                        <a:solidFill>
                          <a:srgbClr val="C00000"/>
                        </a:solidFill>
                        <a:latin typeface="08서울남산체 EB" panose="02020603020101020101" pitchFamily="18" charset="-127"/>
                        <a:ea typeface="08서울남산체 EB" panose="0202060302010102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kern="1200" dirty="0" smtClean="0">
                          <a:solidFill>
                            <a:srgbClr val="C00000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익년도 진입평가대상</a:t>
                      </a:r>
                      <a:endParaRPr lang="en-US" altLang="ko-KR" sz="2200" kern="1200" dirty="0" smtClean="0">
                        <a:solidFill>
                          <a:srgbClr val="C00000"/>
                        </a:solidFill>
                        <a:latin typeface="08서울남산체 EB" panose="02020603020101020101" pitchFamily="18" charset="-127"/>
                        <a:ea typeface="08서울남산체 EB" panose="02020603020101020101" pitchFamily="18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kern="1200" dirty="0" smtClean="0">
                          <a:solidFill>
                            <a:schemeClr val="dk1"/>
                          </a:solidFill>
                          <a:latin typeface="08서울남산체 EB" panose="02020603020101020101" pitchFamily="18" charset="-127"/>
                          <a:ea typeface="08서울남산체 EB" panose="02020603020101020101" pitchFamily="18" charset="-127"/>
                          <a:cs typeface="+mn-cs"/>
                        </a:rPr>
                        <a:t>우선선정</a:t>
                      </a:r>
                      <a:endParaRPr lang="ko-KR" altLang="en-US" sz="2200" kern="1200" dirty="0">
                        <a:solidFill>
                          <a:srgbClr val="C00000"/>
                        </a:solidFill>
                        <a:latin typeface="08서울남산체 EB" panose="02020603020101020101" pitchFamily="18" charset="-127"/>
                        <a:ea typeface="08서울남산체 EB" panose="02020603020101020101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323528" y="1520983"/>
            <a:ext cx="4142481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200" dirty="0">
                <a:latin typeface="HY견고딕" panose="02030600000101010101" pitchFamily="18" charset="-127"/>
                <a:ea typeface="HY견고딕" panose="02030600000101010101" pitchFamily="18" charset="-127"/>
              </a:rPr>
              <a:t>평가결과에 따라 운영비 지급</a:t>
            </a:r>
            <a:endParaRPr lang="en-US" altLang="ko-KR" sz="2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188640"/>
            <a:ext cx="8424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Ⅰ. </a:t>
            </a:r>
            <a:r>
              <a:rPr lang="en-US" altLang="ko-KR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2017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ko-KR" altLang="en-US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지역아동센터 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진입평가 사업 개요</a:t>
            </a:r>
            <a:endParaRPr lang="ko-KR" altLang="en-US" sz="30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4162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267141"/>
              </p:ext>
            </p:extLst>
          </p:nvPr>
        </p:nvGraphicFramePr>
        <p:xfrm>
          <a:off x="323528" y="980728"/>
          <a:ext cx="4176464" cy="468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3744416"/>
              </a:tblGrid>
              <a:tr h="4682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5</a:t>
                      </a:r>
                      <a:endParaRPr lang="ko-KR" altLang="en-US" sz="20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현장평가 준비</a:t>
                      </a:r>
                      <a:endParaRPr lang="ko-KR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3D8F3"/>
                        </a:gs>
                        <a:gs pos="20000">
                          <a:srgbClr val="E3ECF9"/>
                        </a:gs>
                        <a:gs pos="100000">
                          <a:schemeClr val="bg1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657452"/>
              </p:ext>
            </p:extLst>
          </p:nvPr>
        </p:nvGraphicFramePr>
        <p:xfrm>
          <a:off x="159270" y="1556792"/>
          <a:ext cx="8870780" cy="4968552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380916"/>
                <a:gridCol w="1192208"/>
                <a:gridCol w="6297656"/>
              </a:tblGrid>
              <a:tr h="4968552">
                <a:tc>
                  <a:txBody>
                    <a:bodyPr/>
                    <a:lstStyle/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spc="-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자체평가서 </a:t>
                      </a:r>
                      <a:endParaRPr lang="en-US" altLang="ko-KR" sz="2000" b="0" spc="-15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spc="-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작성 및 입력</a:t>
                      </a:r>
                      <a:endParaRPr lang="en-US" altLang="ko-KR" sz="2000" b="0" spc="-15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en-US" altLang="ko-KR" sz="2000" b="0" kern="1200" spc="-15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’17</a:t>
                      </a:r>
                      <a:r>
                        <a:rPr lang="ko-KR" altLang="en-US" sz="2000" b="0" kern="1200" spc="-15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년</a:t>
                      </a:r>
                      <a:endParaRPr lang="en-US" altLang="ko-KR" sz="2000" b="0" kern="1200" spc="-150" baseline="0" dirty="0" smtClean="0"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en-US" altLang="ko-KR" sz="2000" b="0" kern="1200" spc="-15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1, 4</a:t>
                      </a:r>
                      <a:r>
                        <a:rPr lang="ko-KR" altLang="en-US" sz="2000" b="0" kern="1200" spc="-150" baseline="0" dirty="0" err="1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월중</a:t>
                      </a:r>
                      <a:endParaRPr lang="en-US" altLang="ko-KR" sz="2000" b="0" kern="1200" spc="-150" baseline="0" dirty="0" smtClean="0"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en-US" altLang="ko-KR" sz="2000" b="0" kern="1200" spc="-15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(</a:t>
                      </a:r>
                      <a:r>
                        <a:rPr lang="ko-KR" altLang="en-US" sz="2000" b="0" kern="1200" spc="-15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예정</a:t>
                      </a:r>
                      <a:r>
                        <a:rPr lang="en-US" altLang="ko-KR" sz="2000" b="0" kern="1200" spc="-15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9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fontAlgn="base" latinLnBrk="1">
                        <a:lnSpc>
                          <a:spcPts val="26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평가대상시설은 평가지표에 따라 시설현황을 객관적으로 </a:t>
                      </a:r>
                      <a:endParaRPr lang="en-US" altLang="ko-KR" sz="180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ts val="26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평가하여 자체평가서를 작성하고 기한 내에 평가센터            </a:t>
                      </a:r>
                      <a:endParaRPr lang="en-US" altLang="ko-KR" sz="180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ts val="26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제출</a:t>
                      </a:r>
                      <a:endParaRPr lang="en-US" altLang="ko-KR" sz="180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ts val="2600"/>
                        </a:lnSpc>
                        <a:buFont typeface="Arial" panose="020B0604020202020204" pitchFamily="34" charset="0"/>
                        <a:buNone/>
                      </a:pPr>
                      <a:endParaRPr lang="en-US" altLang="ko-KR" sz="105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fontAlgn="base" latinLnBrk="1">
                        <a:lnSpc>
                          <a:spcPts val="26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자체평가서 및 신청서 제출</a:t>
                      </a:r>
                      <a:r>
                        <a:rPr lang="en-US" altLang="ko-KR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fontAlgn="base" latinLnBrk="1">
                        <a:lnSpc>
                          <a:spcPts val="2600"/>
                        </a:lnSpc>
                        <a:buFontTx/>
                        <a:buNone/>
                      </a:pPr>
                      <a:r>
                        <a:rPr lang="ko-KR" alt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제출기간 내에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제출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ts val="2600"/>
                        </a:lnSpc>
                        <a:buFontTx/>
                        <a:buNone/>
                      </a:pPr>
                      <a:endParaRPr lang="en-US" altLang="ko-KR" sz="180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ts val="2600"/>
                        </a:lnSpc>
                        <a:buFontTx/>
                        <a:buNone/>
                      </a:pPr>
                      <a:r>
                        <a:rPr lang="en-US" altLang="ko-KR" sz="1800" kern="120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* </a:t>
                      </a:r>
                      <a:r>
                        <a:rPr lang="ko-KR" altLang="en-US" sz="1800" kern="120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최종제출 후 수정변경하기 어려우니 확인하고 제출</a:t>
                      </a:r>
                      <a:endParaRPr lang="en-US" altLang="ko-KR" sz="1800" kern="1200" dirty="0" smtClean="0">
                        <a:solidFill>
                          <a:srgbClr val="7030A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lnSpc>
                          <a:spcPts val="2600"/>
                        </a:lnSpc>
                        <a:buFontTx/>
                        <a:buNone/>
                      </a:pPr>
                      <a:r>
                        <a:rPr lang="en-US" altLang="ko-KR" sz="1800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* </a:t>
                      </a:r>
                      <a:r>
                        <a:rPr lang="ko-KR" altLang="en-US" sz="1800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현장방문평가를 대비하여 자체평가서 </a:t>
                      </a:r>
                      <a:r>
                        <a:rPr lang="en-US" altLang="ko-KR" sz="1800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800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부  준비</a:t>
                      </a:r>
                      <a:endParaRPr lang="ko-KR" altLang="en-US" sz="1800" kern="1200" dirty="0">
                        <a:solidFill>
                          <a:srgbClr val="7030A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93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9512" y="188640"/>
            <a:ext cx="8424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Ⅰ. </a:t>
            </a:r>
            <a:r>
              <a:rPr lang="en-US" altLang="ko-KR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2017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ko-KR" altLang="en-US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지역아동센터 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진입평가 사업개요</a:t>
            </a:r>
            <a:endParaRPr lang="ko-KR" altLang="en-US" sz="30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509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035523"/>
              </p:ext>
            </p:extLst>
          </p:nvPr>
        </p:nvGraphicFramePr>
        <p:xfrm>
          <a:off x="107504" y="1584404"/>
          <a:ext cx="8928992" cy="51536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36104"/>
                <a:gridCol w="1296144"/>
                <a:gridCol w="6696744"/>
              </a:tblGrid>
              <a:tr h="5084955">
                <a:tc>
                  <a:txBody>
                    <a:bodyPr/>
                    <a:lstStyle/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현장</a:t>
                      </a:r>
                      <a:endParaRPr lang="en-US" altLang="ko-KR" sz="2000" b="0" kern="120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평가</a:t>
                      </a:r>
                      <a:endParaRPr lang="en-US" altLang="ko-KR" sz="2000" b="0" kern="120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en-US" altLang="ko-KR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‘17</a:t>
                      </a:r>
                      <a:r>
                        <a:rPr lang="ko-KR" altLang="en-US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년</a:t>
                      </a:r>
                      <a:endParaRPr lang="en-US" altLang="ko-KR" sz="2000" b="0" kern="1200" baseline="0" dirty="0" smtClean="0"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en-US" altLang="ko-KR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2,5</a:t>
                      </a:r>
                      <a:r>
                        <a:rPr lang="ko-KR" altLang="en-US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월</a:t>
                      </a:r>
                      <a:endParaRPr lang="en-US" altLang="ko-KR" sz="2000" b="0" kern="1200" baseline="0" dirty="0" smtClean="0"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(</a:t>
                      </a:r>
                      <a:r>
                        <a:rPr lang="ko-KR" altLang="en-US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예정</a:t>
                      </a:r>
                      <a:r>
                        <a:rPr lang="en-US" altLang="ko-KR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9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EB" pitchFamily="18" charset="-127"/>
                          <a:ea typeface="08서울남산체 EB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현장평가 전 자체평가서 및 센터평가자료를 영역별로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준비하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여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사전 통보된 일정에 따라 현장방문 평가 실시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algn="l" latinLnBrk="1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latinLnBrk="1">
                        <a:lnSpc>
                          <a:spcPts val="25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현장방문평가 전 시설준비사항</a:t>
                      </a:r>
                      <a:r>
                        <a:rPr lang="en-US" altLang="ko-KR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자체평가서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인쇄본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부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평가위원용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평가지표별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관련서류 준비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(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원본서류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근거로 평가진행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별도의 복사 및 제본 불필요함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</a:t>
                      </a:r>
                    </a:p>
                    <a:p>
                      <a:pPr marL="271463" indent="-271463" algn="l" latinLnBrk="1">
                        <a:lnSpc>
                          <a:spcPts val="2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현장방문평가</a:t>
                      </a:r>
                      <a:r>
                        <a:rPr lang="en-US" altLang="ko-KR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- </a:t>
                      </a: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현장방문평가는 사전에 평가위원과 조율한 일정에 진행</a:t>
                      </a:r>
                      <a:endParaRPr lang="en-US" altLang="ko-KR" sz="500" b="1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-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최소 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시간 </a:t>
                      </a: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이상 체류 원칙</a:t>
                      </a:r>
                      <a:endParaRPr lang="en-US" altLang="ko-KR" sz="500" b="1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- ① </a:t>
                      </a: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평가관련제도안내</a:t>
                      </a:r>
                      <a:r>
                        <a:rPr lang="en-US" altLang="ko-KR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1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시설장과</a:t>
                      </a: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대화</a:t>
                      </a:r>
                      <a:r>
                        <a:rPr lang="en-US" altLang="ko-KR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1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시설라운딩</a:t>
                      </a:r>
                      <a:r>
                        <a:rPr lang="en-US" altLang="ko-KR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→</a:t>
                      </a:r>
                      <a:endParaRPr lang="en-US" altLang="ko-KR" sz="1800" b="1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② </a:t>
                      </a: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평가진행</a:t>
                      </a:r>
                      <a:r>
                        <a:rPr lang="en-US" altLang="ko-KR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관련서류확인</a:t>
                      </a:r>
                      <a:r>
                        <a:rPr lang="en-US" altLang="ko-KR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→ </a:t>
                      </a:r>
                      <a:r>
                        <a:rPr lang="en-US" altLang="ko-KR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③ </a:t>
                      </a: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총평 및 평가확인서 서명</a:t>
                      </a:r>
                      <a:endParaRPr lang="en-US" altLang="ko-KR" sz="1800" b="1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endParaRPr lang="en-US" altLang="ko-KR" sz="1800" b="1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u="non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* </a:t>
                      </a:r>
                      <a:r>
                        <a:rPr lang="ko-KR" altLang="en-US" sz="1800" b="1" u="sng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평가대상시설 종사자 참여원칙</a:t>
                      </a:r>
                      <a:endParaRPr lang="en-US" altLang="ko-KR" sz="1800" b="1" u="sng" baseline="0" dirty="0" smtClean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lnSpc>
                          <a:spcPts val="27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* </a:t>
                      </a:r>
                      <a:r>
                        <a:rPr lang="ko-KR" altLang="en-US" sz="1800" b="1" u="sng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평가확인서의 서명은 점수에 대한 합의가 아님</a:t>
                      </a:r>
                      <a:endParaRPr lang="en-US" altLang="ko-KR" sz="1800" b="0" baseline="0" dirty="0" smtClean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93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864831"/>
              </p:ext>
            </p:extLst>
          </p:nvPr>
        </p:nvGraphicFramePr>
        <p:xfrm>
          <a:off x="323528" y="980728"/>
          <a:ext cx="4176464" cy="468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3744416"/>
              </a:tblGrid>
              <a:tr h="4682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5</a:t>
                      </a:r>
                      <a:endParaRPr lang="ko-KR" altLang="en-US" sz="20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현장평가 준비</a:t>
                      </a:r>
                      <a:endParaRPr lang="ko-KR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3D8F3"/>
                        </a:gs>
                        <a:gs pos="20000">
                          <a:srgbClr val="E3ECF9"/>
                        </a:gs>
                        <a:gs pos="100000">
                          <a:schemeClr val="bg1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9512" y="188640"/>
            <a:ext cx="8424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Ⅰ. </a:t>
            </a:r>
            <a:r>
              <a:rPr lang="en-US" altLang="ko-KR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2017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ko-KR" altLang="en-US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지역아동센터 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진입평가 사업개요</a:t>
            </a:r>
            <a:endParaRPr lang="ko-KR" altLang="en-US" sz="30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4830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1667614"/>
              </p:ext>
            </p:extLst>
          </p:nvPr>
        </p:nvGraphicFramePr>
        <p:xfrm>
          <a:off x="107504" y="1584404"/>
          <a:ext cx="8928992" cy="508495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161495"/>
                <a:gridCol w="926737"/>
                <a:gridCol w="6840760"/>
              </a:tblGrid>
              <a:tr h="5084955">
                <a:tc>
                  <a:txBody>
                    <a:bodyPr/>
                    <a:lstStyle/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현장평가</a:t>
                      </a:r>
                      <a:endParaRPr lang="en-US" altLang="ko-KR" sz="2000" b="0" kern="120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en-US" altLang="ko-KR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‘17</a:t>
                      </a:r>
                      <a:r>
                        <a:rPr lang="ko-KR" altLang="en-US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년</a:t>
                      </a:r>
                      <a:endParaRPr lang="en-US" altLang="ko-KR" sz="2000" b="0" kern="1200" baseline="0" dirty="0" smtClean="0"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en-US" altLang="ko-KR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2,5</a:t>
                      </a:r>
                      <a:r>
                        <a:rPr lang="ko-KR" altLang="en-US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월</a:t>
                      </a:r>
                      <a:endParaRPr lang="en-US" altLang="ko-KR" sz="2000" b="0" kern="1200" baseline="0" dirty="0" smtClean="0"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altLang="ko-KR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 (</a:t>
                      </a:r>
                      <a:r>
                        <a:rPr lang="ko-KR" altLang="en-US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예정</a:t>
                      </a:r>
                      <a:r>
                        <a:rPr lang="en-US" altLang="ko-KR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9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ts val="25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현장평가확인서 작성</a:t>
                      </a:r>
                      <a:r>
                        <a:rPr lang="en-US" altLang="ko-KR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현장평가확인서에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서명함으로서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평가활동 종료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현장평가시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평가결과에 대한 이견이 있을 경우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충분히 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안내받고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불필요한 오해 소지가 없도록 유의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이의제기 건의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경우 이의신청절차를 활용 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en-US" altLang="ko-KR" sz="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</a:p>
                    <a:p>
                      <a:pPr marL="271463" indent="-271463" algn="l" latinLnBrk="1">
                        <a:lnSpc>
                          <a:spcPts val="2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en-US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평가평점 방법</a:t>
                      </a:r>
                      <a:r>
                        <a:rPr lang="en-US" altLang="ko-KR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- </a:t>
                      </a: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평가위원 논의에 따라 평가점수를 도출함</a:t>
                      </a:r>
                      <a:endParaRPr lang="en-US" altLang="ko-KR" sz="1800" b="1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-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전반적 평가결과를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안내받고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지표별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컨설팅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시설 우수사항과 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보완사항에 대해 안내</a:t>
                      </a:r>
                      <a:endParaRPr lang="en-US" altLang="ko-KR" sz="1800" b="1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endParaRPr lang="en-US" altLang="ko-KR" sz="1800" b="1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Arial" pitchFamily="34" charset="0"/>
                        <a:buNone/>
                      </a:pPr>
                      <a:r>
                        <a:rPr lang="en-US" altLang="ko-KR" sz="1600" b="1" u="none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* </a:t>
                      </a:r>
                      <a:r>
                        <a:rPr lang="ko-KR" altLang="en-US" sz="1600" b="1" u="sng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이의신청은 평가진행 중 </a:t>
                      </a:r>
                      <a:r>
                        <a:rPr lang="en-US" altLang="ko-KR" sz="1600" b="1" u="sng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600" b="1" u="sng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회 한해 진행</a:t>
                      </a:r>
                      <a:r>
                        <a:rPr lang="en-US" altLang="ko-KR" sz="1600" b="1" u="sng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sng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결과확정 후 별도 이의제기 절차 없음</a:t>
                      </a:r>
                      <a:endParaRPr lang="en-US" altLang="ko-KR" sz="1600" b="1" u="sng" baseline="0" dirty="0" smtClean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indent="0" algn="l" latinLnBrk="1">
                        <a:lnSpc>
                          <a:spcPts val="27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6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ko-KR" sz="1600" b="1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* </a:t>
                      </a:r>
                      <a:r>
                        <a:rPr lang="ko-KR" altLang="en-US" sz="1600" b="1" u="sng" baseline="0" dirty="0" err="1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현장평가시</a:t>
                      </a:r>
                      <a:r>
                        <a:rPr lang="ko-KR" altLang="en-US" sz="1600" b="1" u="sng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 평가결과를 확정하지 않음</a:t>
                      </a:r>
                      <a:r>
                        <a:rPr lang="en-US" altLang="ko-KR" sz="1600" b="1" u="sng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600" b="1" u="sng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단</a:t>
                      </a:r>
                      <a:r>
                        <a:rPr lang="en-US" altLang="ko-KR" sz="1600" b="1" u="sng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u="sng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영역별 평가결과</a:t>
                      </a:r>
                      <a:r>
                        <a:rPr lang="en-US" altLang="ko-KR" sz="1600" b="1" u="sng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600" b="1" u="sng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자체평가와의 상이점 등</a:t>
                      </a:r>
                      <a:r>
                        <a:rPr lang="en-US" altLang="ko-KR" sz="1600" b="1" u="sng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600" b="1" u="sng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</a:rPr>
                        <a:t>안내와 전체적 등급수준 안내</a:t>
                      </a:r>
                      <a:endParaRPr lang="en-US" altLang="ko-KR" sz="1600" b="0" baseline="0" dirty="0" smtClean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93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/>
          </p:nvPr>
        </p:nvGraphicFramePr>
        <p:xfrm>
          <a:off x="323528" y="980728"/>
          <a:ext cx="4176464" cy="468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3744416"/>
              </a:tblGrid>
              <a:tr h="4682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5</a:t>
                      </a:r>
                      <a:endParaRPr lang="ko-KR" altLang="en-US" sz="20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현장평가 준비</a:t>
                      </a:r>
                      <a:endParaRPr lang="ko-KR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3D8F3"/>
                        </a:gs>
                        <a:gs pos="20000">
                          <a:srgbClr val="E3ECF9"/>
                        </a:gs>
                        <a:gs pos="100000">
                          <a:schemeClr val="bg1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512" y="188640"/>
            <a:ext cx="8424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Ⅰ. </a:t>
            </a:r>
            <a:r>
              <a:rPr lang="en-US" altLang="ko-KR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2017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ko-KR" altLang="en-US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지역아동센터 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진입평가 사업 개요</a:t>
            </a:r>
            <a:endParaRPr lang="ko-KR" altLang="en-US" sz="30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7490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/>
          <p:cNvGraphicFramePr>
            <a:graphicFrameLocks noGrp="1"/>
          </p:cNvGraphicFramePr>
          <p:nvPr>
            <p:extLst/>
          </p:nvPr>
        </p:nvGraphicFramePr>
        <p:xfrm>
          <a:off x="323528" y="980728"/>
          <a:ext cx="4176464" cy="468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3744416"/>
              </a:tblGrid>
              <a:tr h="4682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5</a:t>
                      </a:r>
                      <a:endParaRPr lang="ko-KR" altLang="en-US" sz="20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현장평가 준비</a:t>
                      </a:r>
                      <a:endParaRPr lang="ko-KR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3D8F3"/>
                        </a:gs>
                        <a:gs pos="20000">
                          <a:srgbClr val="E3ECF9"/>
                        </a:gs>
                        <a:gs pos="100000">
                          <a:schemeClr val="bg1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338710"/>
              </p:ext>
            </p:extLst>
          </p:nvPr>
        </p:nvGraphicFramePr>
        <p:xfrm>
          <a:off x="107504" y="1584404"/>
          <a:ext cx="8928992" cy="508495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96144"/>
                <a:gridCol w="890905"/>
                <a:gridCol w="6741943"/>
              </a:tblGrid>
              <a:tr h="5084955">
                <a:tc>
                  <a:txBody>
                    <a:bodyPr/>
                    <a:lstStyle/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kern="1200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평가재신청제도</a:t>
                      </a:r>
                      <a:endParaRPr lang="en-US" altLang="ko-KR" sz="2000" b="0" kern="120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현장</a:t>
                      </a:r>
                      <a:endParaRPr lang="en-US" altLang="ko-KR" sz="2000" b="0" kern="1200" baseline="0" dirty="0" smtClean="0"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평가</a:t>
                      </a:r>
                      <a:endParaRPr lang="en-US" altLang="ko-KR" sz="2000" b="0" kern="1200" baseline="0" dirty="0" smtClean="0"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기간</a:t>
                      </a:r>
                      <a:endParaRPr lang="en-US" altLang="ko-KR" sz="2000" b="0" kern="1200" baseline="0" dirty="0" smtClean="0"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9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lnSpc>
                          <a:spcPts val="25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현장평가당일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평가재신청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사유가 발생한 경우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평가중단을 요청하고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재신청함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latinLnBrk="1">
                        <a:lnSpc>
                          <a:spcPts val="2500"/>
                        </a:lnSpc>
                        <a:buFont typeface="Arial" pitchFamily="34" charset="0"/>
                        <a:buChar char="•"/>
                      </a:pP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latinLnBrk="1">
                        <a:lnSpc>
                          <a:spcPts val="25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평가재신청사유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평가진행 초기 평가위원의 고압적 태도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비속어사용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평가와 무관한 내용질문이나 행위 등으로 현저히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평가받기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어렵다고 판단되는 경우 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latinLnBrk="1">
                        <a:lnSpc>
                          <a:spcPts val="2500"/>
                        </a:lnSpc>
                        <a:buFont typeface="Wingdings" panose="05000000000000000000" pitchFamily="2" charset="2"/>
                        <a:buChar char="ü"/>
                      </a:pP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indent="-285750" algn="l" latinLnBrk="1">
                        <a:lnSpc>
                          <a:spcPts val="25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평가재신청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처리방법 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: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신청서접수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현장평가당일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평가센터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이메일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접수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→ </a:t>
                      </a: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평가재신청비용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입금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(3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일내 입금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전액자부담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만원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→ </a:t>
                      </a:r>
                    </a:p>
                    <a:p>
                      <a:pPr marL="0" indent="0" algn="l" latinLnBrk="1">
                        <a:lnSpc>
                          <a:spcPts val="25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재신청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결정 및 일정통보 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93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9512" y="188640"/>
            <a:ext cx="8424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Ⅰ. </a:t>
            </a:r>
            <a:r>
              <a:rPr lang="en-US" altLang="ko-KR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2017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ko-KR" altLang="en-US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지역아동센터 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진입평가 사업 개요</a:t>
            </a:r>
            <a:endParaRPr lang="ko-KR" altLang="en-US" sz="30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048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805416"/>
              </p:ext>
            </p:extLst>
          </p:nvPr>
        </p:nvGraphicFramePr>
        <p:xfrm>
          <a:off x="179512" y="1556792"/>
          <a:ext cx="8870780" cy="511256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316386"/>
                <a:gridCol w="1256738"/>
                <a:gridCol w="6297656"/>
              </a:tblGrid>
              <a:tr h="5112568">
                <a:tc>
                  <a:txBody>
                    <a:bodyPr/>
                    <a:lstStyle/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spc="-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이의제기 </a:t>
                      </a:r>
                      <a:endParaRPr lang="en-US" altLang="ko-KR" sz="2000" b="0" spc="-15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spc="-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접수 및 처리</a:t>
                      </a:r>
                      <a:endParaRPr lang="en-US" altLang="ko-KR" sz="2000" b="0" spc="-15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kern="1200" baseline="0" dirty="0" smtClean="0">
                          <a:solidFill>
                            <a:srgbClr val="C00000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현장방문</a:t>
                      </a:r>
                      <a:endParaRPr lang="en-US" altLang="ko-KR" sz="2000" b="0" kern="1200" baseline="0" dirty="0" smtClean="0">
                        <a:solidFill>
                          <a:srgbClr val="C00000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kern="1200" baseline="0" dirty="0" smtClean="0">
                          <a:solidFill>
                            <a:srgbClr val="C00000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평가 후</a:t>
                      </a:r>
                      <a:endParaRPr lang="en-US" altLang="ko-KR" sz="2000" b="0" kern="1200" baseline="0" dirty="0" smtClean="0">
                        <a:solidFill>
                          <a:srgbClr val="C00000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en-US" altLang="ko-KR" sz="2000" b="0" kern="1200" baseline="0" dirty="0" smtClean="0">
                          <a:solidFill>
                            <a:srgbClr val="C00000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5</a:t>
                      </a:r>
                      <a:r>
                        <a:rPr lang="ko-KR" altLang="en-US" sz="2000" b="0" kern="1200" baseline="0" dirty="0" smtClean="0">
                          <a:solidFill>
                            <a:srgbClr val="C00000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일 이내</a:t>
                      </a:r>
                      <a:endParaRPr lang="en-US" altLang="ko-KR" sz="2000" b="0" kern="1200" baseline="0" dirty="0" smtClean="0">
                        <a:solidFill>
                          <a:srgbClr val="C00000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endParaRPr lang="en-US" altLang="ko-KR" sz="2000" b="0" kern="1200" baseline="0" dirty="0" smtClean="0"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en-US" altLang="ko-KR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(</a:t>
                      </a:r>
                      <a:r>
                        <a:rPr lang="ko-KR" altLang="en-US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공휴일</a:t>
                      </a:r>
                      <a:r>
                        <a:rPr lang="en-US" altLang="ko-KR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주말포함</a:t>
                      </a:r>
                      <a:r>
                        <a:rPr lang="en-US" altLang="ko-KR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9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fontAlgn="base" latinLnBrk="1">
                        <a:lnSpc>
                          <a:spcPts val="26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신청대상</a:t>
                      </a:r>
                      <a:r>
                        <a:rPr lang="en-US" altLang="ko-KR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현장방문평가를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미실시한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경우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현장평가시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60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분 이내에 형식적으로 진행된 경우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평가일정 조정 시 평가위원이 일방적으로 평가일정을 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정하여 평가를 진행한 경우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-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교육관련 외부기관에서 발급하는 증빙서류를 현장평가 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당시 불가피하게 미구비한 경우</a:t>
                      </a:r>
                      <a:r>
                        <a:rPr lang="en-US" altLang="ko-KR" sz="1800" b="1" kern="1200" spc="-15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spc="-15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의무교육 등 교육관련 사항</a:t>
                      </a:r>
                      <a:r>
                        <a:rPr lang="en-US" altLang="ko-KR" sz="1800" b="1" kern="1200" spc="-15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endParaRPr lang="ko-KR" altLang="en-US" sz="1800" b="1" kern="1200" spc="-15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u="none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* </a:t>
                      </a:r>
                      <a:r>
                        <a:rPr lang="ko-KR" altLang="en-US" sz="1800" b="1" u="sng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현장방문평가 후 미비한 서류를 수정</a:t>
                      </a:r>
                      <a:r>
                        <a:rPr lang="en-US" altLang="ko-KR" sz="1800" b="1" u="sng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800" b="1" u="sng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보완하여 추가로 </a:t>
                      </a:r>
                      <a:endParaRPr lang="en-US" altLang="ko-KR" sz="1800" b="1" u="sng" kern="1200" baseline="0" dirty="0" smtClean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u="sng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b="1" u="sng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작성한 경우는 이의신청 대상내용에 해당되지 않음</a:t>
                      </a:r>
                      <a:endParaRPr lang="en-US" altLang="ko-KR" sz="1800" b="1" u="sng" kern="1200" baseline="0" dirty="0" smtClean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buFont typeface="Arial" panose="020B0604020202020204" pitchFamily="34" charset="0"/>
                        <a:buNone/>
                      </a:pPr>
                      <a:endParaRPr lang="ko-KR" altLang="en-US" sz="1800" b="1" u="sng" kern="1200" baseline="0" dirty="0" smtClean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u="sng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* </a:t>
                      </a:r>
                      <a:r>
                        <a:rPr lang="ko-KR" altLang="en-US" sz="1800" b="1" u="sng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이의신청은 평가기간 중 </a:t>
                      </a:r>
                      <a:r>
                        <a:rPr lang="en-US" altLang="ko-KR" sz="1800" b="1" u="sng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ko-KR" altLang="en-US" sz="1800" b="1" u="sng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회에 한해 처리되며</a:t>
                      </a:r>
                      <a:r>
                        <a:rPr lang="en-US" altLang="ko-KR" sz="1800" b="1" u="sng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u="sng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현장평가   </a:t>
                      </a:r>
                      <a:endParaRPr lang="en-US" altLang="ko-KR" sz="1800" b="1" u="sng" kern="1200" baseline="0" dirty="0" smtClean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u="sng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b="1" u="sng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종료 후 평가결과에 대한 별도의 이의신청제도는 없음</a:t>
                      </a:r>
                      <a:r>
                        <a:rPr lang="en-US" altLang="ko-KR" sz="1800" b="1" u="sng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800" b="1" kern="1200" baseline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93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502267"/>
              </p:ext>
            </p:extLst>
          </p:nvPr>
        </p:nvGraphicFramePr>
        <p:xfrm>
          <a:off x="323528" y="980728"/>
          <a:ext cx="4176464" cy="468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3744416"/>
              </a:tblGrid>
              <a:tr h="4682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5</a:t>
                      </a:r>
                      <a:endParaRPr lang="ko-KR" altLang="en-US" sz="20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현장평가 준비</a:t>
                      </a:r>
                      <a:endParaRPr lang="ko-KR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3D8F3"/>
                        </a:gs>
                        <a:gs pos="20000">
                          <a:srgbClr val="E3ECF9"/>
                        </a:gs>
                        <a:gs pos="100000">
                          <a:schemeClr val="bg1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9512" y="188640"/>
            <a:ext cx="8424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Ⅰ. </a:t>
            </a:r>
            <a:r>
              <a:rPr lang="en-US" altLang="ko-KR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2017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ko-KR" altLang="en-US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지역아동센터 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진입평가 사업 개요</a:t>
            </a:r>
            <a:endParaRPr lang="ko-KR" altLang="en-US" sz="30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994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938929"/>
              </p:ext>
            </p:extLst>
          </p:nvPr>
        </p:nvGraphicFramePr>
        <p:xfrm>
          <a:off x="179512" y="1462342"/>
          <a:ext cx="8870780" cy="518860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316386"/>
                <a:gridCol w="1256738"/>
                <a:gridCol w="6297656"/>
              </a:tblGrid>
              <a:tr h="5188604">
                <a:tc>
                  <a:txBody>
                    <a:bodyPr/>
                    <a:lstStyle/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spc="-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이의제기 </a:t>
                      </a:r>
                      <a:endParaRPr lang="en-US" altLang="ko-KR" sz="2000" b="0" spc="-15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spc="-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접수 및 처리</a:t>
                      </a:r>
                      <a:endParaRPr lang="en-US" altLang="ko-KR" sz="2000" b="0" spc="-15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kern="1200" baseline="0" dirty="0" smtClean="0">
                          <a:solidFill>
                            <a:srgbClr val="C00000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현장방문</a:t>
                      </a:r>
                      <a:endParaRPr lang="en-US" altLang="ko-KR" sz="2000" b="0" kern="1200" baseline="0" dirty="0" smtClean="0">
                        <a:solidFill>
                          <a:srgbClr val="C00000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kern="1200" baseline="0" dirty="0" smtClean="0">
                          <a:solidFill>
                            <a:srgbClr val="C00000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평가 후</a:t>
                      </a:r>
                      <a:endParaRPr lang="en-US" altLang="ko-KR" sz="2000" b="0" kern="1200" baseline="0" dirty="0" smtClean="0">
                        <a:solidFill>
                          <a:srgbClr val="C00000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en-US" altLang="ko-KR" sz="2000" b="0" kern="1200" baseline="0" dirty="0" smtClean="0">
                          <a:solidFill>
                            <a:srgbClr val="C00000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5</a:t>
                      </a:r>
                      <a:r>
                        <a:rPr lang="ko-KR" altLang="en-US" sz="2000" b="0" kern="1200" baseline="0" dirty="0" smtClean="0">
                          <a:solidFill>
                            <a:srgbClr val="C00000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일 이내</a:t>
                      </a:r>
                      <a:endParaRPr lang="en-US" altLang="ko-KR" sz="2000" b="0" kern="1200" baseline="0" dirty="0" smtClean="0">
                        <a:solidFill>
                          <a:srgbClr val="C00000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endParaRPr lang="en-US" altLang="ko-KR" sz="2000" b="0" kern="1200" baseline="0" dirty="0" smtClean="0"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en-US" altLang="ko-KR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(</a:t>
                      </a:r>
                      <a:r>
                        <a:rPr lang="ko-KR" altLang="en-US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공휴일</a:t>
                      </a:r>
                      <a:r>
                        <a:rPr lang="en-US" altLang="ko-KR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주말포함</a:t>
                      </a:r>
                      <a:r>
                        <a:rPr lang="en-US" altLang="ko-KR" sz="2000" b="0" kern="120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9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fontAlgn="base" latinLnBrk="1">
                        <a:lnSpc>
                          <a:spcPts val="26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신청방법</a:t>
                      </a:r>
                      <a:r>
                        <a:rPr lang="en-US" altLang="ko-KR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- email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등 객관적으로 증빙이 가능한 방법을 활용하여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이의신청서와 관련 증빙서류를 평가센터로 접수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(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평가대상시설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→지역아동센터평가센터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ko-KR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처리절차</a:t>
                      </a:r>
                      <a:r>
                        <a:rPr lang="en-US" altLang="ko-KR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이의제기 접수 후 이의제기 사안에 대한 적합성 여부를 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판단하여 서면결과통보 또는 별도의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평가조를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편성하여 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현장방문평가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재실시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등의 절차를 거쳐 처리함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endParaRPr lang="ko-KR" altLang="en-US" sz="1800" b="1" kern="1200" spc="-15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u="none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* </a:t>
                      </a:r>
                      <a:r>
                        <a:rPr lang="en-US" altLang="ko-KR" sz="1800" b="1" u="sng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non-pass </a:t>
                      </a:r>
                      <a:r>
                        <a:rPr lang="ko-KR" altLang="en-US" sz="1800" b="1" u="sng" kern="1200" baseline="0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시설 재평가의 경우 별도의 이의제기 절차 없음</a:t>
                      </a:r>
                      <a:endParaRPr lang="ko-KR" altLang="en-US" sz="1800" b="1" kern="1200" baseline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93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9512" y="188640"/>
            <a:ext cx="8424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Ⅰ. </a:t>
            </a:r>
            <a:r>
              <a:rPr lang="en-US" altLang="ko-KR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2017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ko-KR" altLang="en-US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지역아동센터 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진입평가 사업 개요</a:t>
            </a:r>
            <a:endParaRPr lang="ko-KR" altLang="en-US" sz="30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677850"/>
              </p:ext>
            </p:extLst>
          </p:nvPr>
        </p:nvGraphicFramePr>
        <p:xfrm>
          <a:off x="323528" y="980728"/>
          <a:ext cx="4176464" cy="468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3744416"/>
              </a:tblGrid>
              <a:tr h="4682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5</a:t>
                      </a:r>
                      <a:endParaRPr lang="ko-KR" altLang="en-US" sz="20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현장평가 준비</a:t>
                      </a:r>
                      <a:endParaRPr lang="ko-KR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3D8F3"/>
                        </a:gs>
                        <a:gs pos="20000">
                          <a:srgbClr val="E3ECF9"/>
                        </a:gs>
                        <a:gs pos="100000">
                          <a:schemeClr val="bg1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52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111944"/>
              </p:ext>
            </p:extLst>
          </p:nvPr>
        </p:nvGraphicFramePr>
        <p:xfrm>
          <a:off x="179512" y="1556792"/>
          <a:ext cx="8870780" cy="518860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316386"/>
                <a:gridCol w="1256738"/>
                <a:gridCol w="6297656"/>
              </a:tblGrid>
              <a:tr h="5188604">
                <a:tc>
                  <a:txBody>
                    <a:bodyPr/>
                    <a:lstStyle/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spc="-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평가위원 </a:t>
                      </a:r>
                      <a:endParaRPr lang="en-US" altLang="ko-KR" sz="2000" b="0" spc="-15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spc="-15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만족도 조사</a:t>
                      </a:r>
                      <a:endParaRPr lang="en-US" altLang="ko-KR" sz="2000" b="0" spc="-150" baseline="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  <a:alpha val="7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kern="1200" baseline="0" dirty="0" smtClean="0">
                          <a:solidFill>
                            <a:srgbClr val="C00000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현장방문</a:t>
                      </a:r>
                      <a:endParaRPr lang="en-US" altLang="ko-KR" sz="2000" b="0" kern="1200" baseline="0" dirty="0" smtClean="0">
                        <a:solidFill>
                          <a:srgbClr val="C00000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  <a:p>
                      <a:pPr marL="0" indent="0" algn="ctr" latinLnBrk="1">
                        <a:buFont typeface="Arial" pitchFamily="34" charset="0"/>
                        <a:buNone/>
                      </a:pPr>
                      <a:r>
                        <a:rPr lang="ko-KR" altLang="en-US" sz="2000" b="0" kern="1200" baseline="0" dirty="0" smtClean="0">
                          <a:solidFill>
                            <a:srgbClr val="C00000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  <a:cs typeface="+mn-cs"/>
                        </a:rPr>
                        <a:t>평가 후</a:t>
                      </a:r>
                      <a:endParaRPr lang="en-US" altLang="ko-KR" sz="2000" b="0" kern="1200" baseline="0" dirty="0" smtClean="0">
                        <a:solidFill>
                          <a:srgbClr val="C00000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9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fontAlgn="base" latinLnBrk="1">
                        <a:lnSpc>
                          <a:spcPts val="26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관련내용</a:t>
                      </a:r>
                      <a:r>
                        <a:rPr lang="en-US" altLang="ko-KR" sz="18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현장방문 평가 후 평가위원에 대한 만족도조사를 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지역아동센터평가센터 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email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로 발송 </a:t>
                      </a:r>
                      <a:endParaRPr lang="en-US" altLang="ko-KR" sz="1800" b="1" kern="1200" baseline="0" dirty="0" smtClean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lnSpc>
                          <a:spcPct val="150000"/>
                        </a:lnSpc>
                      </a:pP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(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평가대상시설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→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지역아동센터평가센터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alpha val="93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9512" y="188640"/>
            <a:ext cx="84249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Ⅰ. </a:t>
            </a:r>
            <a:r>
              <a:rPr lang="en-US" altLang="ko-KR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2017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년 </a:t>
            </a:r>
            <a:r>
              <a:rPr lang="ko-KR" altLang="en-US" sz="3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지역아동센터 </a:t>
            </a:r>
            <a:r>
              <a:rPr lang="ko-KR" altLang="en-US" sz="30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심화평가 사업 개요</a:t>
            </a:r>
            <a:endParaRPr lang="ko-KR" altLang="en-US" sz="30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/>
          </p:nvPr>
        </p:nvGraphicFramePr>
        <p:xfrm>
          <a:off x="323528" y="980728"/>
          <a:ext cx="4176464" cy="468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3744416"/>
              </a:tblGrid>
              <a:tr h="46824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/>
                        <a:t>5</a:t>
                      </a:r>
                      <a:endParaRPr lang="ko-KR" altLang="en-US" sz="2000" dirty="0"/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현장평가 준비</a:t>
                      </a:r>
                      <a:endParaRPr lang="ko-KR" alt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C3D8F3"/>
                        </a:gs>
                        <a:gs pos="20000">
                          <a:srgbClr val="E3ECF9"/>
                        </a:gs>
                        <a:gs pos="100000">
                          <a:schemeClr val="bg1"/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712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3485576"/>
            <a:ext cx="3106440" cy="1985901"/>
          </a:xfrm>
          <a:prstGeom prst="rect">
            <a:avLst/>
          </a:prstGeom>
        </p:spPr>
      </p:pic>
      <p:sp>
        <p:nvSpPr>
          <p:cNvPr id="13" name="내용 개체 틀 2"/>
          <p:cNvSpPr txBox="1">
            <a:spLocks/>
          </p:cNvSpPr>
          <p:nvPr/>
        </p:nvSpPr>
        <p:spPr>
          <a:xfrm>
            <a:off x="467544" y="620688"/>
            <a:ext cx="8064896" cy="273630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6200" b="1" dirty="0" smtClean="0">
                <a:latin typeface="08서울남산체 B" pitchFamily="18" charset="-127"/>
                <a:ea typeface="08서울남산체 B" pitchFamily="18" charset="-127"/>
              </a:rPr>
              <a:t>2017</a:t>
            </a:r>
            <a:r>
              <a:rPr lang="ko-KR" altLang="en-US" sz="6200" b="1" dirty="0" smtClean="0">
                <a:latin typeface="08서울남산체 B" pitchFamily="18" charset="-127"/>
                <a:ea typeface="08서울남산체 B" pitchFamily="18" charset="-127"/>
              </a:rPr>
              <a:t>년 지역아동센터</a:t>
            </a:r>
            <a:endParaRPr lang="en-US" altLang="ko-KR" sz="6200" b="1" dirty="0">
              <a:latin typeface="08서울남산체 B" pitchFamily="18" charset="-127"/>
              <a:ea typeface="08서울남산체 B" pitchFamily="18" charset="-127"/>
            </a:endParaRPr>
          </a:p>
          <a:p>
            <a:pPr marL="0" indent="0">
              <a:buNone/>
            </a:pPr>
            <a:r>
              <a:rPr lang="ko-KR" altLang="en-US" sz="6200" b="1" dirty="0" smtClean="0">
                <a:latin typeface="08서울남산체 B" pitchFamily="18" charset="-127"/>
                <a:ea typeface="08서울남산체 B" pitchFamily="18" charset="-127"/>
              </a:rPr>
              <a:t>진입평가 지표</a:t>
            </a:r>
            <a:endParaRPr lang="en-US" altLang="ko-KR" sz="6200" b="1" dirty="0" smtClean="0">
              <a:latin typeface="08서울남산체 B" pitchFamily="18" charset="-127"/>
              <a:ea typeface="08서울남산체 B" pitchFamily="18" charset="-127"/>
            </a:endParaRPr>
          </a:p>
          <a:p>
            <a:pPr marL="0" indent="0">
              <a:buNone/>
            </a:pPr>
            <a:endParaRPr lang="en-US" altLang="ko-KR" sz="4800" dirty="0" smtClean="0"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  <a:p>
            <a:pPr marL="0" indent="0">
              <a:buNone/>
            </a:pPr>
            <a:r>
              <a:rPr lang="en-US" altLang="ko-KR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평가대상기간</a:t>
            </a:r>
            <a:r>
              <a:rPr lang="en-US" altLang="ko-KR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:</a:t>
            </a:r>
            <a:r>
              <a:rPr lang="ko-KR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현장평가기준 최근 </a:t>
            </a:r>
            <a:r>
              <a:rPr lang="en-US" altLang="ko-KR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ko-KR" altLang="en-US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년</a:t>
            </a:r>
            <a:r>
              <a:rPr lang="en-US" altLang="ko-KR" sz="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9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ko-KR" altLang="en-US" sz="4800" dirty="0">
              <a:latin typeface="Adobe 고딕 Std B" panose="020B0800000000000000" pitchFamily="34" charset="-127"/>
              <a:ea typeface="Adobe 고딕 Std B" panose="020B0800000000000000" pitchFamily="34" charset="-127"/>
            </a:endParaRPr>
          </a:p>
        </p:txBody>
      </p:sp>
      <p:pic>
        <p:nvPicPr>
          <p:cNvPr id="14" name="그림 13" descr="그림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4252" y="6309320"/>
            <a:ext cx="1999748" cy="43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426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0450959"/>
              </p:ext>
            </p:extLst>
          </p:nvPr>
        </p:nvGraphicFramePr>
        <p:xfrm>
          <a:off x="251520" y="119875"/>
          <a:ext cx="8712969" cy="6621493"/>
        </p:xfrm>
        <a:graphic>
          <a:graphicData uri="http://schemas.openxmlformats.org/drawingml/2006/table">
            <a:tbl>
              <a:tblPr/>
              <a:tblGrid>
                <a:gridCol w="1944216"/>
                <a:gridCol w="3168352"/>
                <a:gridCol w="648072"/>
                <a:gridCol w="2952329"/>
              </a:tblGrid>
              <a:tr h="23450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영 역</a:t>
                      </a:r>
                    </a:p>
                  </a:txBody>
                  <a:tcPr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평 가 지 표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배점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ea"/>
                          <a:ea typeface="+mn-ea"/>
                        </a:rPr>
                        <a:t>비고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27713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+mn-ea"/>
                          <a:ea typeface="+mn-ea"/>
                        </a:rPr>
                        <a:t>1.</a:t>
                      </a:r>
                      <a:r>
                        <a:rPr kumimoji="0" lang="ko-KR" altLang="en-US" sz="160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+mn-ea"/>
                          <a:ea typeface="+mn-ea"/>
                        </a:rPr>
                        <a:t>아동권리영역</a:t>
                      </a:r>
                      <a:r>
                        <a:rPr kumimoji="0" lang="en-US" altLang="ko-KR" sz="160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+mn-ea"/>
                          <a:ea typeface="+mn-ea"/>
                        </a:rPr>
                        <a:t>(10)</a:t>
                      </a:r>
                      <a:endParaRPr kumimoji="0" lang="ko-KR" altLang="en-US" sz="1600" b="1" i="0" u="none" strike="noStrike" cap="none" spc="-150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1-1)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아동권리 보장체계</a:t>
                      </a: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77139">
                <a:tc rowSpan="5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+mn-ea"/>
                          <a:ea typeface="+mn-ea"/>
                        </a:rPr>
                        <a:t>2.</a:t>
                      </a:r>
                      <a:r>
                        <a:rPr kumimoji="0" lang="ko-KR" altLang="en-US" sz="160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+mn-ea"/>
                          <a:ea typeface="+mn-ea"/>
                        </a:rPr>
                        <a:t>운영기반영역</a:t>
                      </a:r>
                      <a:r>
                        <a:rPr kumimoji="0" lang="en-US" altLang="ko-KR" sz="1600" b="1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+mn-ea"/>
                          <a:ea typeface="+mn-ea"/>
                        </a:rPr>
                        <a:t>(45)</a:t>
                      </a:r>
                    </a:p>
                  </a:txBody>
                  <a:tcPr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2-1)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종사자 교육</a:t>
                      </a: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7139"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2-2)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연간사업계획서 체계성</a:t>
                      </a: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7139"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2-3) </a:t>
                      </a:r>
                      <a:r>
                        <a:rPr kumimoji="0" lang="ko-KR" altLang="en-US" sz="2000" b="0" i="0" u="none" strike="noStrike" cap="none" spc="-15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운영위원회 구성 및  운영</a:t>
                      </a:r>
                      <a:endParaRPr kumimoji="0" lang="en-US" altLang="ko-KR" sz="2000" b="0" i="0" u="none" strike="noStrike" cap="none" spc="-15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713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2-4)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시설환경적절성</a:t>
                      </a: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7139"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7609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2-5) </a:t>
                      </a:r>
                      <a:r>
                        <a:rPr kumimoji="0" lang="ko-K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지역사회연계</a:t>
                      </a:r>
                      <a:endParaRPr kumimoji="0" lang="en-US" altLang="ko-K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7139">
                <a:tc rowSpan="4"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600" b="1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</a:t>
                      </a:r>
                      <a:r>
                        <a:rPr kumimoji="0" lang="ko-KR" altLang="en-US" sz="1600" b="1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프로그램영역</a:t>
                      </a:r>
                      <a:r>
                        <a:rPr kumimoji="0" lang="en-US" altLang="ko-KR" sz="1600" b="1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(20)</a:t>
                      </a:r>
                      <a:endParaRPr kumimoji="0" lang="ko-KR" altLang="en-US" sz="1600" b="1" i="0" u="none" strike="noStrike" kern="1200" cap="none" spc="-150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3-1) </a:t>
                      </a:r>
                      <a:r>
                        <a:rPr lang="ko-KR" altLang="en-US" sz="20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보호프로그램</a:t>
                      </a:r>
                      <a:endParaRPr lang="ko-KR" altLang="en-US" sz="2000" b="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b="1" spc="-15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7713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3-2) </a:t>
                      </a:r>
                      <a:r>
                        <a:rPr lang="ko-KR" altLang="en-US" sz="20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교육프로그램</a:t>
                      </a:r>
                      <a:endParaRPr lang="ko-KR" altLang="en-US" sz="2000" b="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- </a:t>
                      </a:r>
                      <a:r>
                        <a:rPr lang="ko-KR" altLang="en-US" sz="1700" b="0" spc="-15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각 </a:t>
                      </a:r>
                      <a:r>
                        <a:rPr lang="ko-KR" altLang="en-US" sz="1700" b="0" spc="-150" dirty="0" err="1" smtClean="0">
                          <a:solidFill>
                            <a:srgbClr val="C00000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지표별</a:t>
                      </a:r>
                      <a:r>
                        <a:rPr lang="ko-KR" altLang="en-US" sz="1700" b="0" spc="-150" dirty="0" smtClean="0">
                          <a:solidFill>
                            <a:srgbClr val="C00000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 연 </a:t>
                      </a:r>
                      <a:r>
                        <a:rPr lang="en-US" altLang="ko-KR" sz="1700" b="0" spc="-150" dirty="0" smtClean="0">
                          <a:solidFill>
                            <a:srgbClr val="C00000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1</a:t>
                      </a:r>
                      <a:r>
                        <a:rPr lang="ko-KR" altLang="en-US" sz="1700" b="0" spc="-150" dirty="0" smtClean="0">
                          <a:solidFill>
                            <a:srgbClr val="C00000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개 </a:t>
                      </a:r>
                      <a:r>
                        <a:rPr lang="ko-KR" altLang="en-US" sz="1700" b="0" spc="-15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프로그램 제출</a:t>
                      </a:r>
                      <a:endParaRPr lang="en-US" altLang="ko-KR" sz="1700" b="0" spc="-150" dirty="0" smtClean="0"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en-US" altLang="ko-KR" sz="1700" b="0" spc="-15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- </a:t>
                      </a:r>
                      <a:r>
                        <a:rPr lang="ko-KR" altLang="en-US" sz="1700" b="0" spc="-15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평점 기준에 </a:t>
                      </a:r>
                      <a:r>
                        <a:rPr lang="en-US" altLang="ko-KR" sz="1700" b="0" spc="-15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 </a:t>
                      </a:r>
                      <a:r>
                        <a:rPr lang="ko-KR" altLang="en-US" sz="1700" b="0" spc="-15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따라 최종</a:t>
                      </a:r>
                      <a:r>
                        <a:rPr lang="ko-KR" altLang="en-US" sz="1700" b="0" spc="-15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 평가점수</a:t>
                      </a:r>
                      <a:endParaRPr lang="en-US" altLang="ko-KR" sz="1700" b="0" spc="-150" baseline="0" dirty="0" smtClean="0"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  <a:p>
                      <a:pPr marL="0" indent="0" latinLnBrk="1">
                        <a:buFontTx/>
                        <a:buNone/>
                      </a:pPr>
                      <a:r>
                        <a:rPr lang="ko-KR" altLang="en-US" sz="1700" b="0" spc="-150" baseline="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   확정</a:t>
                      </a:r>
                      <a:endParaRPr lang="ko-KR" altLang="en-US" sz="1700" b="0" spc="-150" dirty="0">
                        <a:solidFill>
                          <a:schemeClr val="tx1"/>
                        </a:solidFill>
                        <a:effectLst/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713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3-3) </a:t>
                      </a:r>
                      <a:r>
                        <a:rPr lang="ko-KR" altLang="en-US" sz="20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문화프로그램</a:t>
                      </a:r>
                      <a:endParaRPr lang="ko-KR" altLang="en-US" sz="2000" b="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713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3-4) </a:t>
                      </a:r>
                      <a:r>
                        <a:rPr lang="ko-KR" altLang="en-US" sz="20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정서지원프로그램</a:t>
                      </a:r>
                      <a:endParaRPr lang="ko-KR" altLang="en-US" sz="2000" b="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sz="18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7139">
                <a:tc rowSpan="4"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600" b="1" i="0" u="none" strike="noStrike" kern="1200" cap="none" spc="-220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</a:t>
                      </a:r>
                      <a:r>
                        <a:rPr kumimoji="0" lang="ko-KR" altLang="en-US" sz="1600" b="1" i="0" u="none" strike="noStrike" kern="1200" cap="none" spc="-220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아동개별지원영역</a:t>
                      </a:r>
                      <a:r>
                        <a:rPr kumimoji="0" lang="en-US" altLang="ko-KR" sz="1600" b="1" i="0" u="none" strike="noStrike" kern="1200" cap="none" spc="-220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(20)</a:t>
                      </a:r>
                      <a:endParaRPr kumimoji="0" lang="ko-KR" altLang="en-US" sz="1600" b="1" i="0" u="none" strike="noStrike" kern="1200" cap="none" spc="-220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4-1) </a:t>
                      </a:r>
                      <a:r>
                        <a:rPr lang="ko-KR" altLang="en-US" sz="20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아동기본정보 관리</a:t>
                      </a:r>
                      <a:endParaRPr lang="ko-KR" altLang="en-US" sz="2000" b="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-</a:t>
                      </a:r>
                      <a:r>
                        <a:rPr lang="en-US" altLang="ko-KR" sz="1800" b="0" spc="-15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 </a:t>
                      </a:r>
                      <a:r>
                        <a:rPr lang="ko-KR" altLang="en-US" sz="1800" b="0" spc="-150" dirty="0" smtClean="0">
                          <a:solidFill>
                            <a:srgbClr val="C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시설에서 </a:t>
                      </a:r>
                      <a:r>
                        <a:rPr lang="en-US" altLang="ko-KR" sz="1800" b="0" spc="-150" dirty="0" smtClean="0">
                          <a:solidFill>
                            <a:srgbClr val="C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8</a:t>
                      </a:r>
                      <a:r>
                        <a:rPr lang="ko-KR" altLang="en-US" sz="1800" b="0" spc="-150" dirty="0" smtClean="0">
                          <a:solidFill>
                            <a:srgbClr val="C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명 아동 추천</a:t>
                      </a:r>
                      <a:endParaRPr lang="en-US" altLang="ko-KR" sz="1800" b="0" spc="-150" dirty="0" smtClean="0">
                        <a:solidFill>
                          <a:srgbClr val="C00000"/>
                        </a:solidFill>
                        <a:latin typeface="08서울남산체 B" pitchFamily="18" charset="-127"/>
                        <a:ea typeface="08서울남산체 B" pitchFamily="18" charset="-127"/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-</a:t>
                      </a:r>
                      <a:r>
                        <a:rPr lang="en-US" altLang="ko-KR" sz="1800" b="0" spc="-15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 </a:t>
                      </a:r>
                      <a:r>
                        <a:rPr lang="ko-KR" altLang="en-US" sz="1800" b="0" spc="-15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추천</a:t>
                      </a:r>
                      <a:r>
                        <a:rPr lang="ko-KR" altLang="en-US" sz="1800" b="0" spc="-150" baseline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 아동 중 </a:t>
                      </a:r>
                      <a:r>
                        <a:rPr lang="ko-KR" altLang="en-US" sz="1800" b="0" spc="-150" baseline="0" dirty="0" smtClean="0">
                          <a:solidFill>
                            <a:srgbClr val="C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무작위로 </a:t>
                      </a:r>
                      <a:r>
                        <a:rPr lang="en-US" altLang="ko-KR" sz="1800" b="0" spc="-150" dirty="0" smtClean="0">
                          <a:solidFill>
                            <a:srgbClr val="C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4</a:t>
                      </a:r>
                      <a:r>
                        <a:rPr lang="ko-KR" altLang="en-US" sz="1800" b="0" spc="-150" dirty="0" smtClean="0">
                          <a:solidFill>
                            <a:srgbClr val="C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명</a:t>
                      </a:r>
                      <a:r>
                        <a:rPr lang="ko-KR" altLang="en-US" sz="1800" b="0" spc="-150" baseline="0" dirty="0" smtClean="0">
                          <a:solidFill>
                            <a:srgbClr val="C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 선정   </a:t>
                      </a:r>
                      <a:endParaRPr lang="en-US" altLang="ko-KR" sz="1800" b="0" spc="-150" baseline="0" dirty="0" smtClean="0">
                        <a:solidFill>
                          <a:srgbClr val="C00000"/>
                        </a:solidFill>
                        <a:latin typeface="08서울남산체 B" pitchFamily="18" charset="-127"/>
                        <a:ea typeface="08서울남산체 B" pitchFamily="18" charset="-127"/>
                      </a:endParaRPr>
                    </a:p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0" spc="-150" baseline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  </a:t>
                      </a:r>
                      <a:r>
                        <a:rPr lang="ko-KR" altLang="en-US" sz="1800" b="0" spc="-150" baseline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하여 아동</a:t>
                      </a:r>
                      <a:r>
                        <a:rPr lang="en-US" altLang="ko-KR" sz="1800" b="0" spc="-150" baseline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 </a:t>
                      </a:r>
                      <a:r>
                        <a:rPr lang="ko-KR" altLang="en-US" sz="1800" b="0" spc="-150" baseline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기록 확인</a:t>
                      </a:r>
                      <a:endParaRPr lang="en-US" altLang="ko-KR" sz="1800" b="0" spc="-150" baseline="0" dirty="0" smtClean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effectLst/>
                          <a:latin typeface="08서울남산체 B" pitchFamily="18" charset="-127"/>
                          <a:ea typeface="08서울남산체 B" pitchFamily="18" charset="-127"/>
                        </a:rPr>
                        <a:t>-</a:t>
                      </a:r>
                      <a:r>
                        <a:rPr lang="en-US" altLang="ko-KR" sz="1800" b="0" spc="-15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 </a:t>
                      </a:r>
                      <a:r>
                        <a:rPr lang="ko-KR" altLang="en-US" sz="1800" b="0" spc="-15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평균 점수로 평가점수 확정</a:t>
                      </a:r>
                      <a:endParaRPr lang="ko-KR" altLang="en-US" sz="1800" b="0" spc="-15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357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4-2) </a:t>
                      </a:r>
                      <a:r>
                        <a:rPr lang="ko-KR" altLang="en-US" sz="2000" b="0" spc="-170" baseline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아동 출결관리 및 관찰기록</a:t>
                      </a:r>
                      <a:endParaRPr lang="ko-KR" altLang="en-US" sz="2000" b="0" spc="-170" baseline="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713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4-3) </a:t>
                      </a:r>
                      <a:r>
                        <a:rPr lang="ko-KR" altLang="en-US" sz="20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아동 및 보호자 상담</a:t>
                      </a:r>
                      <a:endParaRPr lang="ko-KR" altLang="en-US" sz="2000" b="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713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4-4) </a:t>
                      </a:r>
                      <a:r>
                        <a:rPr lang="ko-KR" altLang="en-US" sz="20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아동 개별서비스 지원</a:t>
                      </a:r>
                      <a:endParaRPr lang="ko-KR" altLang="en-US" sz="2000" b="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5821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600" b="1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</a:t>
                      </a:r>
                      <a:r>
                        <a:rPr kumimoji="0" lang="ko-KR" altLang="en-US" sz="1600" b="1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종합평가 영역</a:t>
                      </a:r>
                      <a:r>
                        <a:rPr kumimoji="0" lang="en-US" altLang="ko-KR" sz="1600" b="1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srgbClr val="17375E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(5)</a:t>
                      </a:r>
                      <a:endParaRPr kumimoji="0" lang="ko-KR" altLang="en-US" sz="1600" b="1" i="0" u="none" strike="noStrike" kern="1200" cap="none" spc="-150" normalizeH="0" baseline="0" dirty="0">
                        <a:ln>
                          <a:noFill/>
                        </a:ln>
                        <a:solidFill>
                          <a:srgbClr val="17375E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5-1) </a:t>
                      </a:r>
                      <a:r>
                        <a:rPr lang="ko-KR" altLang="en-US" sz="1800" b="0" dirty="0" smtClean="0">
                          <a:latin typeface="08서울남산체 B" pitchFamily="18" charset="-127"/>
                          <a:ea typeface="08서울남산체 B" pitchFamily="18" charset="-127"/>
                        </a:rPr>
                        <a:t>평가위원종합평가</a:t>
                      </a:r>
                      <a:endParaRPr lang="ko-KR" altLang="en-US" sz="1800" b="0" dirty="0"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ko-KR" altLang="en-US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1" spc="-150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평가위원 주관점수</a:t>
                      </a:r>
                      <a:endParaRPr lang="ko-KR" altLang="en-US" sz="1600" b="1" spc="-15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5821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800" b="1" i="0" u="none" strike="noStrike" kern="1200" cap="none" spc="-150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합 계</a:t>
                      </a:r>
                      <a:endParaRPr kumimoji="0" lang="ko-KR" altLang="en-US" sz="1800" b="1" i="0" u="none" strike="noStrike" kern="1200" cap="none" spc="-15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>
                          <a:solidFill>
                            <a:srgbClr val="C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15</a:t>
                      </a:r>
                      <a:r>
                        <a:rPr lang="ko-KR" altLang="en-US" sz="1800" b="1" dirty="0" smtClean="0">
                          <a:solidFill>
                            <a:srgbClr val="C00000"/>
                          </a:solidFill>
                          <a:latin typeface="08서울남산체 B" pitchFamily="18" charset="-127"/>
                          <a:ea typeface="08서울남산체 B" pitchFamily="18" charset="-127"/>
                        </a:rPr>
                        <a:t>개 지표</a:t>
                      </a:r>
                      <a:endParaRPr lang="ko-KR" altLang="en-US" sz="1800" b="1" dirty="0">
                        <a:solidFill>
                          <a:srgbClr val="C00000"/>
                        </a:solidFill>
                        <a:latin typeface="08서울남산체 B" pitchFamily="18" charset="-127"/>
                        <a:ea typeface="08서울남산체 B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dirty="0" smtClean="0">
                          <a:solidFill>
                            <a:srgbClr val="C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100</a:t>
                      </a:r>
                      <a:endParaRPr lang="ko-KR" altLang="en-US" sz="1800" b="1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b="1" dirty="0">
                        <a:solidFill>
                          <a:srgbClr val="C0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146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988518"/>
              </p:ext>
            </p:extLst>
          </p:nvPr>
        </p:nvGraphicFramePr>
        <p:xfrm>
          <a:off x="539552" y="2310984"/>
          <a:ext cx="8136904" cy="3944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/>
                <a:gridCol w="5832648"/>
              </a:tblGrid>
              <a:tr h="299522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평가항목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평가내용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10533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①아동권리규정</a:t>
                      </a:r>
                      <a:endParaRPr lang="ko-KR" alt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3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운영규정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복무규정 또는 별도의 규정 마련</a:t>
                      </a:r>
                      <a:endParaRPr lang="en-US" altLang="ko-KR" sz="1800" b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latinLnBrk="1">
                        <a:lnSpc>
                          <a:spcPts val="3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 권리에 관한 세부사항을 명시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문서화 여부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892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②아동의 </a:t>
                      </a:r>
                      <a:r>
                        <a:rPr lang="ko-KR" altLang="en-US" sz="1800" b="1" spc="-15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서비스 참여</a:t>
                      </a:r>
                      <a:endParaRPr lang="ko-KR" altLang="en-US" sz="1800" b="1" spc="-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3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이용아동  자치권 보장을 위한 제도적 장치로 자치회의를 정기적으로 개최하는지 여부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892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③아동의 권리구제</a:t>
                      </a:r>
                      <a:endParaRPr lang="ko-KR" alt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3000"/>
                        </a:lnSpc>
                      </a:pPr>
                      <a:r>
                        <a:rPr lang="ko-KR" altLang="en-US" sz="1800" b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의견수렴함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설치 및 관련 운영절차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사후조치 여부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5334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</a:rPr>
                        <a:t>④아동권리교육</a:t>
                      </a:r>
                      <a:endParaRPr lang="ko-KR" alt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3000"/>
                        </a:lnSpc>
                      </a:pP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아동과 종사자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를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대상 아동권리교육계획이 있고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</a:p>
                    <a:p>
                      <a:pPr latinLnBrk="1">
                        <a:lnSpc>
                          <a:spcPts val="3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연 </a:t>
                      </a:r>
                      <a:r>
                        <a:rPr lang="en-US" altLang="ko-KR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 이상의 아동권리교육 실행여부</a:t>
                      </a:r>
                      <a:endParaRPr lang="ko-KR" altLang="en-US" sz="18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5808" y="1727108"/>
            <a:ext cx="2134183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작성내용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1.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아동권리영역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1-1) 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아동권리보장체계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043608" y="1052736"/>
            <a:ext cx="7416824" cy="439951"/>
            <a:chOff x="323528" y="1120246"/>
            <a:chExt cx="7416824" cy="439951"/>
          </a:xfrm>
        </p:grpSpPr>
        <p:sp>
          <p:nvSpPr>
            <p:cNvPr id="6" name="대각선 방향의 모서리가 둥근 사각형 5"/>
            <p:cNvSpPr/>
            <p:nvPr/>
          </p:nvSpPr>
          <p:spPr>
            <a:xfrm>
              <a:off x="323528" y="1120246"/>
              <a:ext cx="7416824" cy="439951"/>
            </a:xfrm>
            <a:prstGeom prst="round2Diag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3528" y="1140166"/>
              <a:ext cx="7200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평가대상기간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: </a:t>
              </a: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현장평가기준 최근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1</a:t>
              </a: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년</a:t>
              </a:r>
              <a:endParaRPr lang="en-US" altLang="ko-KR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707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5808" y="1412776"/>
            <a:ext cx="2134183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평점기준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4" name="내용 개체 틀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5269836"/>
              </p:ext>
            </p:extLst>
          </p:nvPr>
        </p:nvGraphicFramePr>
        <p:xfrm>
          <a:off x="323528" y="1916833"/>
          <a:ext cx="8352928" cy="446449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35997"/>
                <a:gridCol w="988032"/>
                <a:gridCol w="5528899"/>
              </a:tblGrid>
              <a:tr h="5625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 분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      준</a:t>
                      </a:r>
                      <a:endParaRPr lang="ko-KR" altLang="en-US" sz="2000" b="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7545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점수획득불가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0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1" dirty="0" smtClean="0"/>
                        <a:t>평가항목 모두 근거서류를 통해 확인되지 않음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25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err="1" smtClean="0"/>
                        <a:t>매우미흡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2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1" dirty="0" smtClean="0"/>
                        <a:t>평가항목 중 </a:t>
                      </a:r>
                      <a:r>
                        <a:rPr lang="en-US" altLang="ko-KR" sz="2000" b="1" dirty="0" smtClean="0"/>
                        <a:t>1</a:t>
                      </a:r>
                      <a:r>
                        <a:rPr lang="ko-KR" altLang="en-US" sz="2000" b="1" dirty="0" smtClean="0"/>
                        <a:t>개 항목이 확인됨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625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미  </a:t>
                      </a:r>
                      <a:r>
                        <a:rPr lang="ko-KR" altLang="en-US" sz="2000" b="1" dirty="0" err="1" smtClean="0"/>
                        <a:t>흡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4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1" dirty="0" smtClean="0"/>
                        <a:t>평가항목 중 </a:t>
                      </a:r>
                      <a:r>
                        <a:rPr lang="en-US" altLang="ko-KR" sz="2000" b="1" dirty="0" smtClean="0"/>
                        <a:t>2</a:t>
                      </a:r>
                      <a:r>
                        <a:rPr lang="ko-KR" altLang="en-US" sz="2000" b="1" dirty="0" smtClean="0"/>
                        <a:t>개 항목이 확인됨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25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보  통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6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1" dirty="0" smtClean="0"/>
                        <a:t>평가항목 중 </a:t>
                      </a:r>
                      <a:r>
                        <a:rPr lang="en-US" altLang="ko-KR" sz="2000" b="1" dirty="0" smtClean="0"/>
                        <a:t>3</a:t>
                      </a:r>
                      <a:r>
                        <a:rPr lang="ko-KR" altLang="en-US" sz="2000" b="1" dirty="0" smtClean="0"/>
                        <a:t>개 항목이 확인됨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5625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우  수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8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2000" b="1" dirty="0" smtClean="0"/>
                        <a:t>평가항목 중 </a:t>
                      </a:r>
                      <a:r>
                        <a:rPr lang="en-US" altLang="ko-KR" sz="2000" b="1" dirty="0" smtClean="0"/>
                        <a:t>4</a:t>
                      </a:r>
                      <a:r>
                        <a:rPr lang="ko-KR" altLang="en-US" sz="2000" b="1" dirty="0" smtClean="0"/>
                        <a:t>개 항목이 확인됨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7632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 smtClean="0"/>
                        <a:t>탁  월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dirty="0" smtClean="0"/>
                        <a:t>10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2000" b="1" dirty="0" smtClean="0"/>
                        <a:t>4</a:t>
                      </a:r>
                      <a:r>
                        <a:rPr lang="ko-KR" altLang="en-US" sz="2000" b="1" dirty="0" smtClean="0"/>
                        <a:t>개 평가항목이 모두 확인되며</a:t>
                      </a:r>
                      <a:endParaRPr lang="en-US" altLang="ko-KR" sz="2000" b="1" dirty="0" smtClean="0"/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2000" b="1" dirty="0" smtClean="0"/>
                        <a:t>아동자치회의가 연</a:t>
                      </a:r>
                      <a:r>
                        <a:rPr lang="en-US" altLang="ko-KR" sz="2000" b="1" dirty="0" smtClean="0"/>
                        <a:t>4</a:t>
                      </a:r>
                      <a:r>
                        <a:rPr lang="ko-KR" altLang="en-US" sz="2000" b="1" dirty="0" smtClean="0"/>
                        <a:t>회 이상 정기적으로 운영</a:t>
                      </a:r>
                      <a:endParaRPr lang="ko-KR" altLang="en-US" sz="2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1.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아동권리영역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1-1) 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아동권리보장체계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544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5808" y="1338489"/>
            <a:ext cx="4422432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latin typeface="+mn-ea"/>
              </a:rPr>
              <a:t>평가준비 및 확인서류</a:t>
            </a:r>
            <a:endParaRPr lang="ko-KR" altLang="en-US" sz="2000" b="1" dirty="0">
              <a:latin typeface="+mn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803557"/>
              </p:ext>
            </p:extLst>
          </p:nvPr>
        </p:nvGraphicFramePr>
        <p:xfrm>
          <a:off x="251520" y="1773746"/>
          <a:ext cx="8640960" cy="4738945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368643"/>
                <a:gridCol w="6272317"/>
              </a:tblGrid>
              <a:tr h="35911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kern="1200" dirty="0" smtClean="0">
                          <a:effectLst/>
                        </a:rPr>
                        <a:t>평가항목</a:t>
                      </a:r>
                      <a:endParaRPr lang="ko-KR" altLang="en-US" sz="1800" b="1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kern="1200" dirty="0" smtClean="0">
                          <a:effectLst/>
                        </a:rPr>
                        <a:t>평가준비  및  확인서류</a:t>
                      </a:r>
                      <a:endParaRPr lang="ko-KR" altLang="en-US" sz="1800" b="1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anchor="ctr"/>
                </a:tc>
              </a:tr>
              <a:tr h="18426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kern="1200" spc="-150" dirty="0" smtClean="0"/>
                        <a:t>① 아동권리규정</a:t>
                      </a:r>
                      <a:endParaRPr lang="ko-KR" altLang="en-US" sz="1800" b="1" kern="1200" spc="-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800" u="none" kern="1200" dirty="0" smtClean="0">
                          <a:effectLst/>
                        </a:rPr>
                        <a:t>운영규정</a:t>
                      </a:r>
                      <a:r>
                        <a:rPr lang="en-US" altLang="ko-KR" sz="1800" u="none" kern="1200" dirty="0" smtClean="0">
                          <a:effectLst/>
                        </a:rPr>
                        <a:t>, </a:t>
                      </a:r>
                      <a:r>
                        <a:rPr lang="ko-KR" altLang="en-US" sz="1800" u="none" kern="1200" dirty="0" smtClean="0">
                          <a:effectLst/>
                        </a:rPr>
                        <a:t>복무규정</a:t>
                      </a:r>
                      <a:r>
                        <a:rPr lang="en-US" altLang="ko-KR" sz="1800" u="none" kern="1200" dirty="0" smtClean="0">
                          <a:effectLst/>
                        </a:rPr>
                        <a:t> </a:t>
                      </a:r>
                      <a:r>
                        <a:rPr lang="ko-KR" altLang="en-US" sz="1800" u="none" kern="1200" dirty="0" smtClean="0">
                          <a:effectLst/>
                        </a:rPr>
                        <a:t>또는 별도 규정</a:t>
                      </a:r>
                      <a:r>
                        <a:rPr lang="en-US" altLang="ko-KR" sz="1800" kern="1200" dirty="0" smtClean="0">
                          <a:effectLst/>
                        </a:rPr>
                        <a:t>(</a:t>
                      </a:r>
                      <a:r>
                        <a:rPr lang="ko-KR" altLang="en-US" sz="1800" kern="1200" dirty="0" smtClean="0">
                          <a:effectLst/>
                        </a:rPr>
                        <a:t>아동의 일반적 권리</a:t>
                      </a:r>
                      <a:r>
                        <a:rPr lang="en-US" altLang="ko-KR" sz="1800" kern="1200" dirty="0" smtClean="0">
                          <a:effectLst/>
                        </a:rPr>
                        <a:t>, </a:t>
                      </a:r>
                      <a:r>
                        <a:rPr lang="ko-KR" altLang="en-US" sz="1800" kern="1200" dirty="0" smtClean="0">
                          <a:effectLst/>
                        </a:rPr>
                        <a:t>권리보장실천 문서</a:t>
                      </a:r>
                      <a:r>
                        <a:rPr lang="en-US" altLang="ko-KR" sz="1800" kern="1200" dirty="0" smtClean="0">
                          <a:effectLst/>
                        </a:rPr>
                        <a:t>,</a:t>
                      </a:r>
                      <a:r>
                        <a:rPr lang="ko-KR" altLang="en-US" sz="1800" kern="1200" dirty="0" smtClean="0">
                          <a:effectLst/>
                        </a:rPr>
                        <a:t> 종사자 체벌금지서약 등</a:t>
                      </a:r>
                      <a:r>
                        <a:rPr lang="en-US" altLang="ko-KR" sz="1800" kern="1200" dirty="0" smtClean="0">
                          <a:effectLst/>
                        </a:rPr>
                        <a:t>)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800" kern="1200" dirty="0" smtClean="0">
                          <a:effectLst/>
                        </a:rPr>
                        <a:t>체벌금지규정의 경우 종사자 채용계약서 및 운영규정에 명시되어 있거나 별도의 서약서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</a:tr>
              <a:tr h="67750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kern="1200" spc="-150" dirty="0" smtClean="0"/>
                        <a:t>② 아동의 서비스 참여</a:t>
                      </a:r>
                      <a:endParaRPr lang="ko-KR" altLang="en-US" sz="1800" b="1" kern="1200" spc="-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800" kern="1200" dirty="0" smtClean="0">
                          <a:effectLst/>
                        </a:rPr>
                        <a:t>연간사업계획서 및 아동자치회의록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</a:tr>
              <a:tr h="93867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kern="1200" spc="-150" dirty="0" smtClean="0"/>
                        <a:t>③ 아동의 권리구제</a:t>
                      </a:r>
                      <a:endParaRPr lang="ko-KR" altLang="en-US" sz="1800" b="1" kern="1200" spc="-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800" u="sng" kern="1200" dirty="0" err="1" smtClean="0">
                          <a:effectLst/>
                        </a:rPr>
                        <a:t>의견수렴함</a:t>
                      </a:r>
                      <a:r>
                        <a:rPr lang="ko-KR" altLang="en-US" sz="1800" u="sng" kern="1200" dirty="0" smtClean="0">
                          <a:effectLst/>
                        </a:rPr>
                        <a:t> 및 관련운영절차 및 사후조치 확인 서류</a:t>
                      </a:r>
                      <a:r>
                        <a:rPr lang="en-US" altLang="ko-KR" sz="1800" u="sng" kern="1200" dirty="0" smtClean="0">
                          <a:effectLst/>
                        </a:rPr>
                        <a:t> 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800" kern="1200" dirty="0" smtClean="0">
                          <a:effectLst/>
                        </a:rPr>
                        <a:t>    (</a:t>
                      </a:r>
                      <a:r>
                        <a:rPr lang="ko-KR" altLang="en-US" sz="1800" kern="1200" dirty="0" smtClean="0">
                          <a:effectLst/>
                        </a:rPr>
                        <a:t>관련 안내문</a:t>
                      </a:r>
                      <a:r>
                        <a:rPr lang="en-US" altLang="ko-KR" sz="1800" kern="1200" dirty="0" smtClean="0">
                          <a:effectLst/>
                        </a:rPr>
                        <a:t>, </a:t>
                      </a:r>
                      <a:r>
                        <a:rPr lang="ko-KR" altLang="en-US" sz="1800" kern="1200" dirty="0" smtClean="0">
                          <a:effectLst/>
                        </a:rPr>
                        <a:t>회의자료</a:t>
                      </a:r>
                      <a:r>
                        <a:rPr lang="en-US" altLang="ko-KR" sz="1800" kern="1200" dirty="0" smtClean="0">
                          <a:effectLst/>
                        </a:rPr>
                        <a:t>, </a:t>
                      </a:r>
                      <a:r>
                        <a:rPr lang="ko-KR" altLang="en-US" sz="1800" kern="1200" dirty="0" smtClean="0">
                          <a:effectLst/>
                        </a:rPr>
                        <a:t>게시물 등</a:t>
                      </a:r>
                      <a:r>
                        <a:rPr lang="en-US" altLang="ko-KR" sz="1800" kern="1200" dirty="0" smtClean="0">
                          <a:effectLst/>
                        </a:rPr>
                        <a:t>)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</a:tr>
              <a:tr h="83678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kern="1200" spc="-150" dirty="0" smtClean="0"/>
                        <a:t>④ 아동권리교육</a:t>
                      </a:r>
                      <a:endParaRPr lang="ko-KR" altLang="en-US" sz="1800" b="1" kern="1200" spc="-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800" kern="1200" dirty="0" smtClean="0">
                          <a:effectLst/>
                        </a:rPr>
                        <a:t>아동과 종사자에 대한 아동권리 교육 실시 관련 자료</a:t>
                      </a:r>
                      <a:endParaRPr lang="en-US" altLang="ko-KR" sz="1800" kern="1200" dirty="0" smtClean="0">
                        <a:effectLst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ko-KR" sz="1800" kern="1200" dirty="0" smtClean="0">
                          <a:effectLst/>
                        </a:rPr>
                        <a:t>    (</a:t>
                      </a:r>
                      <a:r>
                        <a:rPr lang="ko-KR" altLang="en-US" sz="1800" kern="1200" dirty="0" smtClean="0">
                          <a:effectLst/>
                        </a:rPr>
                        <a:t>교육계획서 및 일지 등</a:t>
                      </a:r>
                      <a:r>
                        <a:rPr lang="en-US" altLang="ko-KR" sz="1800" kern="1200" dirty="0" smtClean="0">
                          <a:effectLst/>
                        </a:rPr>
                        <a:t>)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1.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아동권리영역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1-1) 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아동권리보장체계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15553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185" y="2501939"/>
            <a:ext cx="878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의무교육 </a:t>
            </a:r>
            <a:r>
              <a:rPr lang="en-US" altLang="ko-KR" b="1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: </a:t>
            </a:r>
            <a:r>
              <a:rPr lang="ko-KR" altLang="en-US" b="1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법정종사자의 지역아동센터중앙 및 시도지원단</a:t>
            </a:r>
            <a:r>
              <a:rPr lang="en-US" altLang="ko-KR" b="1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ko-KR" altLang="en-US" b="1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의무교육</a:t>
            </a:r>
            <a:r>
              <a:rPr lang="en-US" altLang="ko-KR" b="1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 </a:t>
            </a:r>
            <a:r>
              <a:rPr lang="ko-KR" altLang="en-US" b="1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참여횟수</a:t>
            </a:r>
            <a:endParaRPr lang="ko-KR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23528" y="1120246"/>
            <a:ext cx="7416824" cy="439951"/>
            <a:chOff x="323528" y="1120246"/>
            <a:chExt cx="7416824" cy="439951"/>
          </a:xfrm>
        </p:grpSpPr>
        <p:sp>
          <p:nvSpPr>
            <p:cNvPr id="4" name="대각선 방향의 모서리가 둥근 사각형 3"/>
            <p:cNvSpPr/>
            <p:nvPr/>
          </p:nvSpPr>
          <p:spPr>
            <a:xfrm>
              <a:off x="323528" y="1120246"/>
              <a:ext cx="7416824" cy="439951"/>
            </a:xfrm>
            <a:prstGeom prst="round2Diag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23528" y="1140166"/>
              <a:ext cx="7200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평가대상기간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: </a:t>
              </a: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시설설치 이후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~ 2016</a:t>
              </a: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년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12</a:t>
              </a: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월</a:t>
              </a:r>
              <a:endParaRPr lang="en-US" altLang="ko-KR" sz="2000" b="1" dirty="0">
                <a:solidFill>
                  <a:schemeClr val="tx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24135" y="1865273"/>
            <a:ext cx="2134183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작성내용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185" y="3046636"/>
            <a:ext cx="88216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(2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관련협회교육 </a:t>
            </a:r>
            <a:r>
              <a:rPr lang="en-US" altLang="ko-KR" b="1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: </a:t>
            </a:r>
            <a:r>
              <a:rPr lang="ko-KR" altLang="en-US" b="1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관련 협회 등의 아동지도관련 교육</a:t>
            </a:r>
            <a:r>
              <a:rPr lang="en-US" altLang="ko-KR" b="1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(</a:t>
            </a:r>
            <a:r>
              <a:rPr lang="ko-KR" altLang="en-US" b="1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관련 자격증 보수교육 포함</a:t>
            </a:r>
            <a:r>
              <a:rPr lang="en-US" altLang="ko-KR" b="1" dirty="0" smtClean="0">
                <a:solidFill>
                  <a:schemeClr val="bg2">
                    <a:lumMod val="10000"/>
                  </a:schemeClr>
                </a:solidFill>
                <a:latin typeface="+mn-ea"/>
              </a:rPr>
              <a:t>)</a:t>
            </a:r>
            <a:endParaRPr lang="ko-KR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395536" y="3591333"/>
            <a:ext cx="8823086" cy="2455579"/>
            <a:chOff x="501442" y="4213781"/>
            <a:chExt cx="8823086" cy="2455579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501442" y="4213781"/>
              <a:ext cx="8463046" cy="2455579"/>
            </a:xfrm>
            <a:prstGeom prst="roundRect">
              <a:avLst>
                <a:gd name="adj" fmla="val 5306"/>
              </a:avLst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2000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539552" y="4292147"/>
              <a:ext cx="849694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b="1" dirty="0">
                  <a:solidFill>
                    <a:srgbClr val="C00000"/>
                  </a:solidFill>
                  <a:latin typeface="+mn-ea"/>
                </a:rPr>
                <a:t>※ </a:t>
              </a:r>
              <a:r>
                <a:rPr lang="ko-KR" altLang="en-US" b="1" dirty="0">
                  <a:solidFill>
                    <a:srgbClr val="C00000"/>
                  </a:solidFill>
                  <a:latin typeface="+mn-ea"/>
                </a:rPr>
                <a:t>학위취득을 위한 교육 및 단순 </a:t>
              </a:r>
              <a:r>
                <a:rPr lang="ko-KR" altLang="en-US" b="1" dirty="0" smtClean="0">
                  <a:solidFill>
                    <a:srgbClr val="C00000"/>
                  </a:solidFill>
                  <a:latin typeface="+mn-ea"/>
                </a:rPr>
                <a:t>기능교육 제외</a:t>
              </a:r>
              <a:r>
                <a:rPr lang="en-US" altLang="ko-KR" b="1" spc="-150" dirty="0" smtClean="0">
                  <a:solidFill>
                    <a:srgbClr val="C00000"/>
                  </a:solidFill>
                  <a:latin typeface="+mn-ea"/>
                </a:rPr>
                <a:t>(</a:t>
              </a:r>
              <a:r>
                <a:rPr lang="ko-KR" altLang="en-US" b="1" spc="-150" dirty="0">
                  <a:solidFill>
                    <a:srgbClr val="C00000"/>
                  </a:solidFill>
                  <a:latin typeface="+mn-ea"/>
                </a:rPr>
                <a:t>풍선아트</a:t>
              </a:r>
              <a:r>
                <a:rPr lang="en-US" altLang="ko-KR" b="1" spc="-150" dirty="0">
                  <a:solidFill>
                    <a:srgbClr val="C00000"/>
                  </a:solidFill>
                  <a:latin typeface="+mn-ea"/>
                </a:rPr>
                <a:t>, </a:t>
              </a:r>
              <a:r>
                <a:rPr lang="ko-KR" altLang="en-US" b="1" spc="-150" dirty="0">
                  <a:solidFill>
                    <a:srgbClr val="C00000"/>
                  </a:solidFill>
                  <a:latin typeface="+mn-ea"/>
                </a:rPr>
                <a:t>조리교육</a:t>
              </a:r>
              <a:r>
                <a:rPr lang="en-US" altLang="ko-KR" b="1" spc="-150" dirty="0">
                  <a:solidFill>
                    <a:srgbClr val="C00000"/>
                  </a:solidFill>
                  <a:latin typeface="+mn-ea"/>
                </a:rPr>
                <a:t>, </a:t>
              </a:r>
              <a:r>
                <a:rPr lang="ko-KR" altLang="en-US" b="1" spc="-150" dirty="0" err="1">
                  <a:solidFill>
                    <a:srgbClr val="C00000"/>
                  </a:solidFill>
                  <a:latin typeface="+mn-ea"/>
                </a:rPr>
                <a:t>종이접기</a:t>
              </a:r>
              <a:r>
                <a:rPr lang="ko-KR" altLang="en-US" b="1" spc="-150" dirty="0">
                  <a:solidFill>
                    <a:srgbClr val="C00000"/>
                  </a:solidFill>
                  <a:latin typeface="+mn-ea"/>
                </a:rPr>
                <a:t> 등</a:t>
              </a:r>
              <a:r>
                <a:rPr lang="en-US" altLang="ko-KR" b="1" spc="-150" dirty="0" smtClean="0">
                  <a:solidFill>
                    <a:srgbClr val="C00000"/>
                  </a:solidFill>
                  <a:latin typeface="+mn-ea"/>
                </a:rPr>
                <a:t>)</a:t>
              </a:r>
              <a:endParaRPr lang="en-US" altLang="ko-KR" b="1" spc="-150" dirty="0">
                <a:solidFill>
                  <a:srgbClr val="C00000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b="1" dirty="0" smtClean="0">
                  <a:latin typeface="+mn-ea"/>
                </a:rPr>
                <a:t>※ </a:t>
              </a:r>
              <a:r>
                <a:rPr lang="ko-KR" altLang="en-US" b="1" dirty="0" smtClean="0">
                  <a:latin typeface="+mn-ea"/>
                </a:rPr>
                <a:t>단체</a:t>
              </a:r>
              <a:r>
                <a:rPr lang="en-US" altLang="ko-KR" b="1" dirty="0" smtClean="0">
                  <a:latin typeface="+mn-ea"/>
                </a:rPr>
                <a:t>, </a:t>
              </a:r>
              <a:r>
                <a:rPr lang="ko-KR" altLang="en-US" b="1" dirty="0" smtClean="0">
                  <a:latin typeface="+mn-ea"/>
                </a:rPr>
                <a:t>협회</a:t>
              </a:r>
              <a:r>
                <a:rPr lang="en-US" altLang="ko-KR" b="1" dirty="0" smtClean="0">
                  <a:latin typeface="+mn-ea"/>
                </a:rPr>
                <a:t>, </a:t>
              </a:r>
              <a:r>
                <a:rPr lang="ko-KR" altLang="en-US" b="1" dirty="0" smtClean="0">
                  <a:latin typeface="+mn-ea"/>
                </a:rPr>
                <a:t>협의회의 </a:t>
              </a:r>
              <a:r>
                <a:rPr lang="ko-KR" altLang="en-US" b="1" u="sng" dirty="0" smtClean="0">
                  <a:solidFill>
                    <a:srgbClr val="C00000"/>
                  </a:solidFill>
                  <a:latin typeface="+mn-ea"/>
                </a:rPr>
                <a:t>회원자격교육 제외</a:t>
              </a:r>
              <a:endParaRPr lang="en-US" altLang="ko-KR" b="1" u="sng" dirty="0">
                <a:solidFill>
                  <a:srgbClr val="C00000"/>
                </a:solidFill>
                <a:latin typeface="+mn-ea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534586" y="5301932"/>
              <a:ext cx="8789942" cy="12234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b="1" dirty="0">
                  <a:solidFill>
                    <a:srgbClr val="C00000"/>
                  </a:solidFill>
                  <a:latin typeface="+mn-ea"/>
                </a:rPr>
                <a:t>※ </a:t>
              </a:r>
              <a:r>
                <a:rPr lang="ko-KR" altLang="en-US" b="1" dirty="0">
                  <a:latin typeface="+mn-ea"/>
                </a:rPr>
                <a:t>교육이수시간과 상관없이 </a:t>
              </a:r>
              <a:r>
                <a:rPr lang="ko-KR" altLang="en-US" b="1" dirty="0" smtClean="0">
                  <a:latin typeface="+mn-ea"/>
                </a:rPr>
                <a:t>참가확인이 가능한 수료증 또는 확인증이 </a:t>
              </a:r>
              <a:r>
                <a:rPr lang="ko-KR" altLang="en-US" b="1" dirty="0">
                  <a:latin typeface="+mn-ea"/>
                </a:rPr>
                <a:t>있을 </a:t>
              </a:r>
              <a:r>
                <a:rPr lang="ko-KR" altLang="en-US" b="1" dirty="0" smtClean="0">
                  <a:latin typeface="+mn-ea"/>
                </a:rPr>
                <a:t>경우</a:t>
              </a:r>
              <a:endParaRPr lang="en-US" altLang="ko-KR" b="1" dirty="0" smtClean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b="1" dirty="0" smtClean="0">
                  <a:solidFill>
                    <a:srgbClr val="C00000"/>
                  </a:solidFill>
                  <a:latin typeface="+mn-ea"/>
                </a:rPr>
                <a:t>   </a:t>
              </a:r>
              <a:r>
                <a:rPr lang="ko-KR" altLang="en-US" b="1" dirty="0">
                  <a:solidFill>
                    <a:srgbClr val="C00000"/>
                  </a:solidFill>
                  <a:latin typeface="+mn-ea"/>
                </a:rPr>
                <a:t>수료증 또는 확인증 </a:t>
              </a:r>
              <a:r>
                <a:rPr lang="en-US" altLang="ko-KR" b="1" dirty="0">
                  <a:solidFill>
                    <a:srgbClr val="C00000"/>
                  </a:solidFill>
                  <a:latin typeface="+mn-ea"/>
                </a:rPr>
                <a:t>1</a:t>
              </a:r>
              <a:r>
                <a:rPr lang="ko-KR" altLang="en-US" b="1" dirty="0">
                  <a:solidFill>
                    <a:srgbClr val="C00000"/>
                  </a:solidFill>
                  <a:latin typeface="+mn-ea"/>
                </a:rPr>
                <a:t>개를 </a:t>
              </a:r>
              <a:r>
                <a:rPr lang="en-US" altLang="ko-KR" b="1" dirty="0">
                  <a:solidFill>
                    <a:srgbClr val="C00000"/>
                  </a:solidFill>
                  <a:latin typeface="+mn-ea"/>
                </a:rPr>
                <a:t>1</a:t>
              </a:r>
              <a:r>
                <a:rPr lang="ko-KR" altLang="en-US" b="1" dirty="0">
                  <a:solidFill>
                    <a:srgbClr val="C00000"/>
                  </a:solidFill>
                  <a:latin typeface="+mn-ea"/>
                </a:rPr>
                <a:t>회로 </a:t>
              </a:r>
              <a:r>
                <a:rPr lang="ko-KR" altLang="en-US" b="1" dirty="0" smtClean="0">
                  <a:solidFill>
                    <a:srgbClr val="C00000"/>
                  </a:solidFill>
                  <a:latin typeface="+mn-ea"/>
                </a:rPr>
                <a:t>인정</a:t>
              </a:r>
              <a:endParaRPr lang="en-US" altLang="ko-KR" b="1" dirty="0" smtClean="0">
                <a:solidFill>
                  <a:srgbClr val="C00000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endParaRPr lang="en-US" altLang="ko-KR" sz="700" b="1" dirty="0">
                <a:solidFill>
                  <a:srgbClr val="C00000"/>
                </a:solidFill>
                <a:latin typeface="+mn-ea"/>
              </a:endParaRPr>
            </a:p>
            <a:p>
              <a:r>
                <a:rPr lang="en-US" altLang="ko-KR" b="1" dirty="0">
                  <a:solidFill>
                    <a:srgbClr val="C00000"/>
                  </a:solidFill>
                  <a:latin typeface="+mn-ea"/>
                </a:rPr>
                <a:t>※ </a:t>
              </a:r>
              <a:r>
                <a:rPr lang="ko-KR" altLang="en-US" b="1" dirty="0" smtClean="0">
                  <a:solidFill>
                    <a:srgbClr val="C00000"/>
                  </a:solidFill>
                  <a:latin typeface="+mn-ea"/>
                </a:rPr>
                <a:t>의무교육을 </a:t>
              </a:r>
              <a:r>
                <a:rPr lang="ko-KR" altLang="en-US" b="1" dirty="0">
                  <a:solidFill>
                    <a:srgbClr val="C00000"/>
                  </a:solidFill>
                  <a:latin typeface="+mn-ea"/>
                </a:rPr>
                <a:t>제외한 </a:t>
              </a:r>
              <a:r>
                <a:rPr lang="en-US" altLang="ko-KR" b="1" u="sng" dirty="0">
                  <a:solidFill>
                    <a:srgbClr val="C00000"/>
                  </a:solidFill>
                  <a:latin typeface="+mn-ea"/>
                </a:rPr>
                <a:t>‘</a:t>
              </a:r>
              <a:r>
                <a:rPr lang="ko-KR" altLang="en-US" b="1" u="sng" dirty="0" smtClean="0">
                  <a:solidFill>
                    <a:srgbClr val="C00000"/>
                  </a:solidFill>
                  <a:latin typeface="+mn-ea"/>
                </a:rPr>
                <a:t>온라인교육</a:t>
              </a:r>
              <a:r>
                <a:rPr lang="en-US" altLang="ko-KR" b="1" u="sng" dirty="0" smtClean="0">
                  <a:solidFill>
                    <a:srgbClr val="C00000"/>
                  </a:solidFill>
                  <a:latin typeface="+mn-ea"/>
                </a:rPr>
                <a:t>’</a:t>
              </a:r>
              <a:r>
                <a:rPr lang="ko-KR" altLang="en-US" b="1" u="sng" dirty="0" smtClean="0">
                  <a:solidFill>
                    <a:srgbClr val="C00000"/>
                  </a:solidFill>
                  <a:latin typeface="+mn-ea"/>
                </a:rPr>
                <a:t> </a:t>
              </a:r>
              <a:r>
                <a:rPr lang="en-US" altLang="ko-KR" b="1" dirty="0" smtClean="0">
                  <a:solidFill>
                    <a:srgbClr val="C00000"/>
                  </a:solidFill>
                  <a:latin typeface="+mn-ea"/>
                </a:rPr>
                <a:t>:</a:t>
              </a:r>
              <a:r>
                <a:rPr lang="ko-KR" altLang="en-US" b="1" dirty="0" smtClean="0">
                  <a:solidFill>
                    <a:srgbClr val="C00000"/>
                  </a:solidFill>
                  <a:latin typeface="+mn-ea"/>
                </a:rPr>
                <a:t> </a:t>
              </a:r>
              <a:r>
                <a:rPr lang="ko-KR" altLang="en-US" b="1" dirty="0">
                  <a:solidFill>
                    <a:srgbClr val="C00000"/>
                  </a:solidFill>
                  <a:latin typeface="+mn-ea"/>
                </a:rPr>
                <a:t>이수시간과 상관없이 교육과정을 </a:t>
              </a:r>
              <a:r>
                <a:rPr lang="en-US" altLang="ko-KR" b="1" u="sng" dirty="0" smtClean="0">
                  <a:solidFill>
                    <a:srgbClr val="C00000"/>
                  </a:solidFill>
                  <a:latin typeface="+mn-ea"/>
                </a:rPr>
                <a:t>½</a:t>
              </a:r>
              <a:r>
                <a:rPr lang="ko-KR" altLang="en-US" b="1" u="sng" dirty="0" smtClean="0">
                  <a:solidFill>
                    <a:srgbClr val="C00000"/>
                  </a:solidFill>
                  <a:latin typeface="+mn-ea"/>
                </a:rPr>
                <a:t>회 인정</a:t>
              </a:r>
              <a:endParaRPr lang="en-US" altLang="ko-KR" b="1" u="sng" dirty="0">
                <a:solidFill>
                  <a:srgbClr val="C00000"/>
                </a:solidFill>
                <a:latin typeface="+mn-ea"/>
              </a:endParaRPr>
            </a:p>
          </p:txBody>
        </p:sp>
      </p:grpSp>
      <p:sp>
        <p:nvSpPr>
          <p:cNvPr id="2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운영기반영역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-1)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종사자 교육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3998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1520" y="1268760"/>
            <a:ext cx="2134183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평점기준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012655"/>
              </p:ext>
            </p:extLst>
          </p:nvPr>
        </p:nvGraphicFramePr>
        <p:xfrm>
          <a:off x="484116" y="1753029"/>
          <a:ext cx="8552380" cy="4972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5556"/>
                <a:gridCol w="864096"/>
                <a:gridCol w="6552728"/>
              </a:tblGrid>
              <a:tr h="331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구 분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점수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기                   준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7710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spc="-15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매우미흡</a:t>
                      </a:r>
                      <a:endParaRPr lang="ko-KR" altLang="en-US" sz="1800" b="1" kern="1200" spc="-1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시설설치 이후 </a:t>
                      </a:r>
                      <a:r>
                        <a:rPr lang="en-US" altLang="ko-KR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인당 의무교육 평균 참여횟수 </a:t>
                      </a:r>
                      <a:r>
                        <a:rPr lang="en-US" altLang="ko-KR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0.5</a:t>
                      </a:r>
                      <a:r>
                        <a:rPr lang="ko-KR" altLang="en-US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 미만</a:t>
                      </a:r>
                      <a:endParaRPr lang="ko-KR" altLang="en-US" sz="1800" b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269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미흡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시설설치 이후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인당 의무교육 평균 참여횟수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0.5~1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 미만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9434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보통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시설설치 이후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인당 의무교육 평균참여 횟수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관련협회 교육은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참여안함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291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우수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8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시설설치이후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인당 의무교육 평균 참여 횟수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관련협회 등 아동지도관련교육 </a:t>
                      </a: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인당 평균 참여횟수 </a:t>
                      </a: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 미만</a:t>
                      </a:r>
                      <a:endParaRPr lang="ko-KR" altLang="en-US" sz="1800" b="0" spc="-15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428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탁월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ea"/>
                          <a:ea typeface="+mn-ea"/>
                          <a:cs typeface="+mn-cs"/>
                        </a:rPr>
                        <a:t>10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시설설치이후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의무교육 평균 참여 횟수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관련협회 등 아동지도관련교육 </a:t>
                      </a: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인당 평균 참여 횟수 </a:t>
                      </a:r>
                      <a:r>
                        <a:rPr lang="en-US" altLang="ko-KR" sz="1800" b="0" spc="-15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b="0" spc="-15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 이상</a:t>
                      </a:r>
                      <a:endParaRPr lang="ko-KR" altLang="en-US" sz="1800" b="0" spc="-15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1" name="그룹 10"/>
          <p:cNvGrpSpPr/>
          <p:nvPr/>
        </p:nvGrpSpPr>
        <p:grpSpPr>
          <a:xfrm>
            <a:off x="611560" y="2924944"/>
            <a:ext cx="8208914" cy="2214255"/>
            <a:chOff x="328136" y="1001314"/>
            <a:chExt cx="7946309" cy="191827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2" name="모서리가 둥근 직사각형 11"/>
            <p:cNvSpPr/>
            <p:nvPr/>
          </p:nvSpPr>
          <p:spPr>
            <a:xfrm>
              <a:off x="328136" y="1001314"/>
              <a:ext cx="7946307" cy="1918270"/>
            </a:xfrm>
            <a:prstGeom prst="roundRect">
              <a:avLst>
                <a:gd name="adj" fmla="val 5306"/>
              </a:avLst>
            </a:pr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2000" dirty="0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451747" y="1160274"/>
              <a:ext cx="7699085" cy="87989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000" b="1" dirty="0">
                  <a:solidFill>
                    <a:srgbClr val="C00000"/>
                  </a:solidFill>
                  <a:latin typeface="+mn-ea"/>
                </a:rPr>
                <a:t>※ 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+mn-ea"/>
                </a:rPr>
                <a:t>퇴사</a:t>
              </a:r>
              <a:r>
                <a:rPr lang="en-US" altLang="ko-KR" sz="2000" b="1" dirty="0" smtClean="0">
                  <a:solidFill>
                    <a:srgbClr val="C00000"/>
                  </a:solidFill>
                  <a:latin typeface="+mn-ea"/>
                </a:rPr>
                <a:t> </a:t>
              </a:r>
              <a:r>
                <a:rPr lang="en-US" altLang="ko-KR" sz="2000" b="1" dirty="0">
                  <a:solidFill>
                    <a:srgbClr val="C00000"/>
                  </a:solidFill>
                  <a:latin typeface="+mn-ea"/>
                </a:rPr>
                <a:t>·</a:t>
              </a:r>
              <a:r>
                <a:rPr lang="ko-KR" altLang="en-US" sz="2000" b="1" dirty="0">
                  <a:solidFill>
                    <a:srgbClr val="C00000"/>
                  </a:solidFill>
                  <a:latin typeface="+mn-ea"/>
                </a:rPr>
                <a:t>입사로 인한 법정종사자 변동 시 평가대상기간 내에 </a:t>
              </a:r>
              <a:endParaRPr lang="en-US" altLang="ko-KR" sz="2000" b="1" dirty="0" smtClean="0">
                <a:solidFill>
                  <a:srgbClr val="C00000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b="1" dirty="0">
                  <a:solidFill>
                    <a:srgbClr val="C00000"/>
                  </a:solidFill>
                  <a:latin typeface="+mn-ea"/>
                </a:rPr>
                <a:t> </a:t>
              </a:r>
              <a:r>
                <a:rPr lang="en-US" altLang="ko-KR" sz="2000" b="1" dirty="0" smtClean="0">
                  <a:solidFill>
                    <a:srgbClr val="C00000"/>
                  </a:solidFill>
                  <a:latin typeface="+mn-ea"/>
                </a:rPr>
                <a:t>  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+mn-ea"/>
                </a:rPr>
                <a:t>종사한 </a:t>
              </a:r>
              <a:r>
                <a:rPr lang="ko-KR" altLang="en-US" sz="2000" b="1" dirty="0">
                  <a:solidFill>
                    <a:srgbClr val="C00000"/>
                  </a:solidFill>
                  <a:latin typeface="+mn-ea"/>
                </a:rPr>
                <a:t>자들의 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+mn-ea"/>
                </a:rPr>
                <a:t>의무교육은 </a:t>
              </a:r>
              <a:r>
                <a:rPr lang="ko-KR" altLang="en-US" sz="2000" b="1" dirty="0">
                  <a:solidFill>
                    <a:srgbClr val="C00000"/>
                  </a:solidFill>
                  <a:latin typeface="+mn-ea"/>
                </a:rPr>
                <a:t>모두 인정</a:t>
              </a:r>
              <a:endParaRPr lang="en-US" altLang="ko-KR" sz="2000" b="1" dirty="0">
                <a:solidFill>
                  <a:srgbClr val="C00000"/>
                </a:solidFill>
                <a:latin typeface="+mn-ea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00689" y="2273719"/>
              <a:ext cx="7773756" cy="43994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000" b="1" dirty="0">
                  <a:solidFill>
                    <a:srgbClr val="C00000"/>
                  </a:solidFill>
                  <a:latin typeface="+mn-ea"/>
                </a:rPr>
                <a:t>※ 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+mn-ea"/>
                </a:rPr>
                <a:t>신고정원 변경</a:t>
              </a:r>
              <a:r>
                <a:rPr lang="en-US" altLang="ko-KR" sz="2000" b="1" dirty="0" smtClean="0">
                  <a:solidFill>
                    <a:srgbClr val="C00000"/>
                  </a:solidFill>
                  <a:latin typeface="+mn-ea"/>
                </a:rPr>
                <a:t>: 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+mn-ea"/>
                </a:rPr>
                <a:t>교육이수 당시 기준으로 법정종사자 수 인정</a:t>
              </a:r>
              <a:endParaRPr lang="ko-KR" altLang="en-US" sz="2000" b="1" dirty="0">
                <a:solidFill>
                  <a:srgbClr val="C00000"/>
                </a:solidFill>
                <a:latin typeface="+mn-ea"/>
              </a:endParaRPr>
            </a:p>
          </p:txBody>
        </p:sp>
      </p:grpSp>
      <p:sp>
        <p:nvSpPr>
          <p:cNvPr id="15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운영기반영역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-1)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종사자 교육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559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운영기반영역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2-2)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사업계획서 체계성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971600" y="1052736"/>
            <a:ext cx="7416824" cy="439951"/>
            <a:chOff x="323528" y="1120246"/>
            <a:chExt cx="7416824" cy="439951"/>
          </a:xfrm>
        </p:grpSpPr>
        <p:sp>
          <p:nvSpPr>
            <p:cNvPr id="4" name="대각선 방향의 모서리가 둥근 사각형 3"/>
            <p:cNvSpPr/>
            <p:nvPr/>
          </p:nvSpPr>
          <p:spPr>
            <a:xfrm>
              <a:off x="323528" y="1120246"/>
              <a:ext cx="7416824" cy="439951"/>
            </a:xfrm>
            <a:prstGeom prst="round2Diag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23528" y="1140166"/>
              <a:ext cx="7200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평가대상기간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: </a:t>
              </a:r>
              <a:r>
                <a:rPr lang="ko-KR" altLang="en-US" sz="20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현장평가기준 최근 </a:t>
              </a:r>
              <a:r>
                <a:rPr lang="en-US" altLang="ko-KR" sz="20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  <a:r>
                <a:rPr lang="ko-KR" altLang="en-US" sz="20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년</a:t>
              </a:r>
              <a:endParaRPr lang="en-US" altLang="ko-KR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37672" y="1689027"/>
            <a:ext cx="2134183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작성내용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2147241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월간사업계획서 구비여부</a:t>
            </a:r>
            <a:endParaRPr lang="ko-KR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7075" y="2605455"/>
            <a:ext cx="34852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(2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연간사업계획서 구비여부</a:t>
            </a:r>
            <a:endParaRPr lang="ko-KR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313028" y="2161281"/>
            <a:ext cx="8558705" cy="4436071"/>
            <a:chOff x="389445" y="2348880"/>
            <a:chExt cx="8558705" cy="4436071"/>
          </a:xfrm>
          <a:solidFill>
            <a:schemeClr val="bg2">
              <a:lumMod val="90000"/>
            </a:schemeClr>
          </a:solidFill>
        </p:grpSpPr>
        <p:grpSp>
          <p:nvGrpSpPr>
            <p:cNvPr id="10" name="그룹 9"/>
            <p:cNvGrpSpPr/>
            <p:nvPr/>
          </p:nvGrpSpPr>
          <p:grpSpPr>
            <a:xfrm>
              <a:off x="389445" y="2348880"/>
              <a:ext cx="8558705" cy="4392488"/>
              <a:chOff x="438036" y="3420080"/>
              <a:chExt cx="8558705" cy="4392488"/>
            </a:xfrm>
            <a:grpFill/>
          </p:grpSpPr>
          <p:sp>
            <p:nvSpPr>
              <p:cNvPr id="12" name="모서리가 둥근 직사각형 11"/>
              <p:cNvSpPr/>
              <p:nvPr/>
            </p:nvSpPr>
            <p:spPr>
              <a:xfrm>
                <a:off x="438036" y="3420080"/>
                <a:ext cx="8463046" cy="4392488"/>
              </a:xfrm>
              <a:prstGeom prst="roundRect">
                <a:avLst>
                  <a:gd name="adj" fmla="val 3593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476146" y="3459004"/>
                <a:ext cx="8496944" cy="12926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ko-KR" b="1" dirty="0">
                    <a:latin typeface="+mn-ea"/>
                  </a:rPr>
                  <a:t>※ </a:t>
                </a:r>
                <a:r>
                  <a:rPr lang="ko-KR" altLang="en-US" b="1" dirty="0">
                    <a:latin typeface="+mn-ea"/>
                  </a:rPr>
                  <a:t>월간사업계획서</a:t>
                </a:r>
                <a:r>
                  <a:rPr lang="en-US" altLang="ko-KR" b="1" dirty="0">
                    <a:latin typeface="+mn-ea"/>
                  </a:rPr>
                  <a:t>, </a:t>
                </a:r>
                <a:r>
                  <a:rPr lang="ko-KR" altLang="en-US" b="1" dirty="0">
                    <a:latin typeface="+mn-ea"/>
                  </a:rPr>
                  <a:t>연간사업계획서는 </a:t>
                </a:r>
                <a:r>
                  <a:rPr lang="ko-KR" altLang="en-US" sz="24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분리</a:t>
                </a:r>
                <a:r>
                  <a:rPr lang="ko-KR" altLang="en-US" b="1" dirty="0" smtClean="0">
                    <a:solidFill>
                      <a:srgbClr val="C00000"/>
                    </a:solidFill>
                    <a:latin typeface="+mn-ea"/>
                  </a:rPr>
                  <a:t> </a:t>
                </a:r>
                <a:r>
                  <a:rPr lang="ko-KR" altLang="en-US" b="1" dirty="0" smtClean="0">
                    <a:latin typeface="+mn-ea"/>
                  </a:rPr>
                  <a:t>작성되어야 함</a:t>
                </a:r>
                <a:endParaRPr lang="en-US" altLang="ko-KR" sz="1100" b="1" dirty="0" smtClean="0">
                  <a:latin typeface="+mn-ea"/>
                </a:endParaRPr>
              </a:p>
              <a:p>
                <a:endParaRPr lang="en-US" altLang="ko-KR" sz="800" b="1" dirty="0" smtClean="0">
                  <a:latin typeface="+mn-ea"/>
                </a:endParaRPr>
              </a:p>
              <a:p>
                <a:r>
                  <a:rPr lang="en-US" altLang="ko-KR" b="1" dirty="0">
                    <a:latin typeface="+mn-ea"/>
                  </a:rPr>
                  <a:t>※ </a:t>
                </a:r>
                <a:r>
                  <a:rPr lang="ko-KR" altLang="en-US" sz="2000" b="1" u="sng" spc="-150" dirty="0" smtClean="0">
                    <a:solidFill>
                      <a:srgbClr val="C00000"/>
                    </a:solidFill>
                    <a:latin typeface="+mn-ea"/>
                  </a:rPr>
                  <a:t>단순시간표나 단순일정표는 월간사업계획서로 인정불가</a:t>
                </a:r>
                <a:endParaRPr lang="en-US" altLang="ko-KR" sz="800" b="1" u="sng" spc="-150" dirty="0" smtClean="0">
                  <a:solidFill>
                    <a:srgbClr val="C00000"/>
                  </a:solidFill>
                  <a:latin typeface="+mn-ea"/>
                </a:endParaRPr>
              </a:p>
              <a:p>
                <a:endParaRPr lang="en-US" altLang="ko-KR" sz="800" b="1" u="sng" spc="-150" dirty="0">
                  <a:solidFill>
                    <a:srgbClr val="C00000"/>
                  </a:solidFill>
                  <a:latin typeface="+mn-ea"/>
                </a:endParaRPr>
              </a:p>
              <a:p>
                <a:r>
                  <a:rPr lang="en-US" altLang="ko-KR" b="1" dirty="0" smtClean="0">
                    <a:solidFill>
                      <a:srgbClr val="C00000"/>
                    </a:solidFill>
                    <a:latin typeface="+mn-ea"/>
                  </a:rPr>
                  <a:t>※ </a:t>
                </a:r>
                <a:r>
                  <a:rPr lang="ko-KR" altLang="en-US" b="1" dirty="0">
                    <a:solidFill>
                      <a:srgbClr val="C00000"/>
                    </a:solidFill>
                    <a:latin typeface="+mn-ea"/>
                  </a:rPr>
                  <a:t>시설 운영위원회의 심의만 인정</a:t>
                </a:r>
                <a:r>
                  <a:rPr lang="en-US" altLang="ko-KR" b="1" dirty="0">
                    <a:solidFill>
                      <a:srgbClr val="C00000"/>
                    </a:solidFill>
                    <a:latin typeface="+mn-ea"/>
                  </a:rPr>
                  <a:t>(</a:t>
                </a:r>
                <a:r>
                  <a:rPr lang="ko-KR" altLang="en-US" b="1" dirty="0">
                    <a:latin typeface="+mn-ea"/>
                  </a:rPr>
                  <a:t>법인이사회 등의 심의는 </a:t>
                </a:r>
                <a:r>
                  <a:rPr lang="ko-KR" altLang="en-US" b="1" dirty="0">
                    <a:solidFill>
                      <a:srgbClr val="C00000"/>
                    </a:solidFill>
                    <a:latin typeface="+mn-ea"/>
                  </a:rPr>
                  <a:t>대체 불가</a:t>
                </a:r>
                <a:r>
                  <a:rPr lang="en-US" altLang="ko-KR" b="1" dirty="0">
                    <a:solidFill>
                      <a:srgbClr val="C00000"/>
                    </a:solidFill>
                    <a:latin typeface="+mn-ea"/>
                  </a:rPr>
                  <a:t>)</a:t>
                </a:r>
                <a:endParaRPr lang="ko-KR" altLang="en-US" b="1" dirty="0">
                  <a:solidFill>
                    <a:srgbClr val="C00000"/>
                  </a:solidFill>
                  <a:latin typeface="+mn-ea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93095" y="4899007"/>
                <a:ext cx="8407988" cy="12289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2687638" algn="l"/>
                  </a:tabLst>
                </a:pPr>
                <a:r>
                  <a:rPr lang="en-US" altLang="ko-KR" b="1" dirty="0" smtClean="0">
                    <a:latin typeface="+mn-ea"/>
                  </a:rPr>
                  <a:t>※</a:t>
                </a:r>
                <a:r>
                  <a:rPr lang="en-US" altLang="ko-KR" sz="1600" dirty="0" smtClean="0">
                    <a:latin typeface="+mn-ea"/>
                  </a:rPr>
                  <a:t> </a:t>
                </a:r>
                <a:r>
                  <a:rPr lang="ko-KR" altLang="en-US" b="1" dirty="0">
                    <a:solidFill>
                      <a:srgbClr val="C00000"/>
                    </a:solidFill>
                    <a:latin typeface="+mn-ea"/>
                  </a:rPr>
                  <a:t>사업계획서의 </a:t>
                </a:r>
                <a:r>
                  <a:rPr lang="ko-KR" altLang="en-US" b="1" dirty="0" smtClean="0">
                    <a:solidFill>
                      <a:srgbClr val="C00000"/>
                    </a:solidFill>
                    <a:latin typeface="+mn-ea"/>
                  </a:rPr>
                  <a:t>연계성</a:t>
                </a:r>
                <a:r>
                  <a:rPr lang="en-US" altLang="ko-KR" b="1" dirty="0" smtClean="0">
                    <a:solidFill>
                      <a:srgbClr val="C00000"/>
                    </a:solidFill>
                    <a:latin typeface="+mn-ea"/>
                  </a:rPr>
                  <a:t>: </a:t>
                </a:r>
                <a:r>
                  <a:rPr lang="ko-KR" altLang="en-US" b="1" dirty="0">
                    <a:latin typeface="+mn-ea"/>
                  </a:rPr>
                  <a:t>연간사업계획서를 바탕으로 월간사업계획서를 </a:t>
                </a:r>
                <a:r>
                  <a:rPr lang="ko-KR" altLang="en-US" b="1" dirty="0" smtClean="0">
                    <a:latin typeface="+mn-ea"/>
                  </a:rPr>
                  <a:t>수립</a:t>
                </a:r>
                <a:r>
                  <a:rPr lang="en-US" altLang="ko-KR" b="1" dirty="0" smtClean="0">
                    <a:latin typeface="+mn-ea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latin typeface="+mn-ea"/>
                  </a:rPr>
                  <a:t> </a:t>
                </a:r>
                <a:r>
                  <a:rPr lang="en-US" altLang="ko-KR" b="1" dirty="0" smtClean="0">
                    <a:latin typeface="+mn-ea"/>
                  </a:rPr>
                  <a:t>                              </a:t>
                </a:r>
                <a:r>
                  <a:rPr lang="ko-KR" altLang="en-US" b="1" dirty="0" smtClean="0">
                    <a:latin typeface="+mn-ea"/>
                  </a:rPr>
                  <a:t>계획서상 프로그램</a:t>
                </a:r>
                <a:r>
                  <a:rPr lang="ko-KR" altLang="en-US" b="1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∙</a:t>
                </a:r>
                <a:r>
                  <a:rPr lang="ko-KR" altLang="en-US" b="1" dirty="0" smtClean="0">
                    <a:latin typeface="+mn-ea"/>
                  </a:rPr>
                  <a:t>행사가 </a:t>
                </a:r>
                <a:r>
                  <a:rPr lang="ko-KR" altLang="en-US" b="1" dirty="0">
                    <a:latin typeface="+mn-ea"/>
                  </a:rPr>
                  <a:t>월간사업계획서에서 </a:t>
                </a:r>
                <a:r>
                  <a:rPr lang="ko-KR" altLang="en-US" b="1" dirty="0" smtClean="0">
                    <a:latin typeface="+mn-ea"/>
                  </a:rPr>
                  <a:t>확인</a:t>
                </a:r>
                <a:r>
                  <a:rPr lang="en-US" altLang="ko-KR" b="1" dirty="0" smtClean="0">
                    <a:latin typeface="+mn-ea"/>
                  </a:rPr>
                  <a:t>.</a:t>
                </a:r>
                <a:endParaRPr lang="ko-KR" altLang="en-US" b="1" dirty="0">
                  <a:latin typeface="+mn-ea"/>
                </a:endParaRPr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497313" y="5695911"/>
                <a:ext cx="8499428" cy="12289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latin typeface="+mn-ea"/>
                  </a:rPr>
                  <a:t>※</a:t>
                </a:r>
                <a:r>
                  <a:rPr lang="en-US" altLang="ko-KR" dirty="0" smtClean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 </a:t>
                </a:r>
                <a:r>
                  <a:rPr lang="ko-KR" altLang="en-US" b="1" dirty="0">
                    <a:solidFill>
                      <a:srgbClr val="C00000"/>
                    </a:solidFill>
                    <a:latin typeface="+mn-ea"/>
                  </a:rPr>
                  <a:t>사업계획서의 </a:t>
                </a:r>
                <a:r>
                  <a:rPr lang="ko-KR" altLang="en-US" b="1" dirty="0" smtClean="0">
                    <a:solidFill>
                      <a:srgbClr val="C00000"/>
                    </a:solidFill>
                    <a:latin typeface="+mn-ea"/>
                  </a:rPr>
                  <a:t>충실함</a:t>
                </a:r>
                <a:r>
                  <a:rPr lang="en-US" altLang="ko-KR" b="1" dirty="0" smtClean="0">
                    <a:solidFill>
                      <a:srgbClr val="C00000"/>
                    </a:solidFill>
                    <a:latin typeface="+mn-ea"/>
                  </a:rPr>
                  <a:t>:</a:t>
                </a:r>
                <a:r>
                  <a:rPr lang="ko-KR" altLang="en-US" b="1" dirty="0" smtClean="0">
                    <a:solidFill>
                      <a:srgbClr val="C00000"/>
                    </a:solidFill>
                    <a:latin typeface="+mn-ea"/>
                  </a:rPr>
                  <a:t> </a:t>
                </a:r>
                <a:r>
                  <a:rPr lang="ko-KR" altLang="en-US" b="1" dirty="0">
                    <a:latin typeface="+mn-ea"/>
                  </a:rPr>
                  <a:t>지역아동센터운영매뉴얼에 준한 사업목표</a:t>
                </a:r>
                <a:r>
                  <a:rPr lang="en-US" altLang="ko-KR" b="1" dirty="0">
                    <a:latin typeface="+mn-ea"/>
                  </a:rPr>
                  <a:t>, </a:t>
                </a:r>
                <a:r>
                  <a:rPr lang="ko-KR" altLang="en-US" b="1" dirty="0">
                    <a:latin typeface="+mn-ea"/>
                  </a:rPr>
                  <a:t>목적</a:t>
                </a:r>
                <a:r>
                  <a:rPr lang="en-US" altLang="ko-KR" b="1" dirty="0">
                    <a:latin typeface="+mn-ea"/>
                  </a:rPr>
                  <a:t>, </a:t>
                </a:r>
                <a:endParaRPr lang="en-US" altLang="ko-KR" b="1" dirty="0" smtClean="0">
                  <a:latin typeface="+mn-ea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ko-KR" b="1" dirty="0">
                    <a:latin typeface="+mn-ea"/>
                  </a:rPr>
                  <a:t> </a:t>
                </a:r>
                <a:r>
                  <a:rPr lang="en-US" altLang="ko-KR" b="1" dirty="0" smtClean="0">
                    <a:latin typeface="+mn-ea"/>
                  </a:rPr>
                  <a:t>                              </a:t>
                </a:r>
                <a:r>
                  <a:rPr lang="ko-KR" altLang="en-US" b="1" dirty="0" smtClean="0">
                    <a:latin typeface="+mn-ea"/>
                  </a:rPr>
                  <a:t>세부사업내용</a:t>
                </a:r>
                <a:r>
                  <a:rPr lang="en-US" altLang="ko-KR" b="1" dirty="0" smtClean="0">
                    <a:latin typeface="+mn-ea"/>
                  </a:rPr>
                  <a:t>, </a:t>
                </a:r>
                <a:r>
                  <a:rPr lang="ko-KR" altLang="en-US" b="1" dirty="0">
                    <a:latin typeface="+mn-ea"/>
                  </a:rPr>
                  <a:t>예산 평가방법이 </a:t>
                </a:r>
                <a:r>
                  <a:rPr lang="ko-KR" altLang="en-US" b="1" dirty="0" smtClean="0">
                    <a:latin typeface="+mn-ea"/>
                  </a:rPr>
                  <a:t>포함</a:t>
                </a:r>
                <a:endParaRPr lang="en-US" altLang="ko-KR" b="1" dirty="0">
                  <a:latin typeface="+mn-ea"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423065" y="5446123"/>
              <a:ext cx="8407987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b="1" dirty="0">
                  <a:solidFill>
                    <a:srgbClr val="C00000"/>
                  </a:solidFill>
                  <a:latin typeface="+mn-ea"/>
                </a:rPr>
                <a:t>※</a:t>
              </a:r>
              <a:r>
                <a:rPr lang="ko-KR" altLang="en-US" b="1" dirty="0">
                  <a:solidFill>
                    <a:srgbClr val="C00000"/>
                  </a:solidFill>
                  <a:latin typeface="+mn-ea"/>
                </a:rPr>
                <a:t> 외부 프로그램 </a:t>
              </a:r>
              <a:r>
                <a:rPr lang="ko-KR" altLang="en-US" b="1" dirty="0" smtClean="0">
                  <a:solidFill>
                    <a:srgbClr val="C00000"/>
                  </a:solidFill>
                  <a:latin typeface="+mn-ea"/>
                </a:rPr>
                <a:t>등 </a:t>
              </a:r>
              <a:r>
                <a:rPr lang="ko-KR" altLang="en-US" b="1" dirty="0">
                  <a:solidFill>
                    <a:srgbClr val="C00000"/>
                  </a:solidFill>
                  <a:latin typeface="+mn-ea"/>
                </a:rPr>
                <a:t>갑작스런 연계 등으로 </a:t>
              </a:r>
              <a:r>
                <a:rPr lang="ko-KR" altLang="en-US" b="1" dirty="0" smtClean="0">
                  <a:solidFill>
                    <a:srgbClr val="C00000"/>
                  </a:solidFill>
                  <a:latin typeface="+mn-ea"/>
                </a:rPr>
                <a:t>연간사업계획서상 </a:t>
              </a:r>
              <a:r>
                <a:rPr lang="ko-KR" altLang="en-US" b="1" dirty="0">
                  <a:solidFill>
                    <a:srgbClr val="C00000"/>
                  </a:solidFill>
                  <a:latin typeface="+mn-ea"/>
                </a:rPr>
                <a:t>계획하지 않았던 </a:t>
              </a:r>
              <a:endParaRPr lang="en-US" altLang="ko-KR" b="1" dirty="0" smtClean="0">
                <a:solidFill>
                  <a:srgbClr val="C00000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b="1" dirty="0">
                  <a:solidFill>
                    <a:srgbClr val="C00000"/>
                  </a:solidFill>
                  <a:latin typeface="+mn-ea"/>
                </a:rPr>
                <a:t> </a:t>
              </a:r>
              <a:r>
                <a:rPr lang="en-US" altLang="ko-KR" b="1" dirty="0" smtClean="0">
                  <a:solidFill>
                    <a:srgbClr val="C00000"/>
                  </a:solidFill>
                  <a:latin typeface="+mn-ea"/>
                </a:rPr>
                <a:t>  </a:t>
              </a:r>
              <a:r>
                <a:rPr lang="ko-KR" altLang="en-US" b="1" dirty="0" smtClean="0">
                  <a:solidFill>
                    <a:srgbClr val="C00000"/>
                  </a:solidFill>
                  <a:latin typeface="+mn-ea"/>
                </a:rPr>
                <a:t>프로그램 </a:t>
              </a:r>
              <a:r>
                <a:rPr lang="ko-KR" altLang="en-US" b="1" dirty="0">
                  <a:solidFill>
                    <a:srgbClr val="C00000"/>
                  </a:solidFill>
                  <a:latin typeface="+mn-ea"/>
                </a:rPr>
                <a:t>등을 수행하여 월간사업계획서 등의 일부가 일치하지 않을 경우 </a:t>
              </a:r>
              <a:endParaRPr lang="en-US" altLang="ko-KR" b="1" dirty="0" smtClean="0">
                <a:solidFill>
                  <a:srgbClr val="C00000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b="1" dirty="0">
                  <a:solidFill>
                    <a:srgbClr val="C00000"/>
                  </a:solidFill>
                  <a:latin typeface="+mn-ea"/>
                </a:rPr>
                <a:t> </a:t>
              </a:r>
              <a:r>
                <a:rPr lang="en-US" altLang="ko-KR" b="1" dirty="0" smtClean="0">
                  <a:solidFill>
                    <a:srgbClr val="C00000"/>
                  </a:solidFill>
                  <a:latin typeface="+mn-ea"/>
                </a:rPr>
                <a:t>  </a:t>
              </a:r>
              <a:r>
                <a:rPr lang="ko-KR" altLang="en-US" b="1" dirty="0" smtClean="0">
                  <a:solidFill>
                    <a:srgbClr val="C00000"/>
                  </a:solidFill>
                  <a:latin typeface="+mn-ea"/>
                </a:rPr>
                <a:t>이에 </a:t>
              </a:r>
              <a:r>
                <a:rPr lang="ko-KR" altLang="en-US" b="1" dirty="0">
                  <a:solidFill>
                    <a:srgbClr val="C00000"/>
                  </a:solidFill>
                  <a:latin typeface="+mn-ea"/>
                </a:rPr>
                <a:t>대한 근거 </a:t>
              </a:r>
              <a:r>
                <a:rPr lang="ko-KR" altLang="en-US" b="1" dirty="0" smtClean="0">
                  <a:solidFill>
                    <a:srgbClr val="C00000"/>
                  </a:solidFill>
                  <a:latin typeface="+mn-ea"/>
                </a:rPr>
                <a:t>제시 </a:t>
              </a:r>
              <a:r>
                <a:rPr lang="en-US" altLang="ko-KR" b="1" dirty="0" smtClean="0">
                  <a:solidFill>
                    <a:srgbClr val="C00000"/>
                  </a:solidFill>
                  <a:latin typeface="+mn-ea"/>
                </a:rPr>
                <a:t>(</a:t>
              </a:r>
              <a:r>
                <a:rPr lang="ko-KR" altLang="en-US" b="1" dirty="0">
                  <a:solidFill>
                    <a:srgbClr val="C00000"/>
                  </a:solidFill>
                  <a:latin typeface="+mn-ea"/>
                </a:rPr>
                <a:t>종사자 회의록</a:t>
              </a:r>
              <a:r>
                <a:rPr lang="en-US" altLang="ko-KR" b="1" dirty="0">
                  <a:solidFill>
                    <a:srgbClr val="C00000"/>
                  </a:solidFill>
                  <a:latin typeface="+mn-ea"/>
                </a:rPr>
                <a:t>, </a:t>
              </a:r>
              <a:r>
                <a:rPr lang="ko-KR" altLang="en-US" b="1" dirty="0">
                  <a:solidFill>
                    <a:srgbClr val="C00000"/>
                  </a:solidFill>
                  <a:latin typeface="+mn-ea"/>
                </a:rPr>
                <a:t>별도사업계획 등</a:t>
              </a:r>
              <a:r>
                <a:rPr lang="en-US" altLang="ko-KR" b="1" dirty="0">
                  <a:solidFill>
                    <a:srgbClr val="C00000"/>
                  </a:solidFill>
                  <a:latin typeface="+mn-ea"/>
                </a:rPr>
                <a:t>)</a:t>
              </a:r>
              <a:endParaRPr lang="ko-KR" altLang="en-US" b="1" dirty="0">
                <a:solidFill>
                  <a:srgbClr val="C00000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017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운영기반영역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2-2)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사업계획서 체계성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4135" y="1196752"/>
            <a:ext cx="2134183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평점기준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725765"/>
              </p:ext>
            </p:extLst>
          </p:nvPr>
        </p:nvGraphicFramePr>
        <p:xfrm>
          <a:off x="324135" y="1617267"/>
          <a:ext cx="8641773" cy="48360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24949"/>
                <a:gridCol w="720080"/>
                <a:gridCol w="6696744"/>
              </a:tblGrid>
              <a:tr h="3966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 분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 수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                   준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495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strike="noStrike" kern="1200" spc="-300" dirty="0" smtClean="0">
                          <a:latin typeface="+mn-ea"/>
                          <a:ea typeface="+mn-ea"/>
                        </a:rPr>
                        <a:t>점수획득불가</a:t>
                      </a:r>
                      <a:endParaRPr lang="ko-KR" altLang="en-US" sz="1800" b="1" strike="noStrike" kern="1200" spc="-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kern="1200" dirty="0" smtClean="0">
                          <a:latin typeface="+mn-ea"/>
                          <a:ea typeface="+mn-ea"/>
                        </a:rPr>
                        <a:t>0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월간사업계획서와 연간사업계획서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모두 구비되어 있지 않음</a:t>
                      </a:r>
                      <a:endParaRPr lang="ko-KR" altLang="en-US" sz="1800" b="1" kern="120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95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dirty="0" err="1" smtClean="0">
                          <a:latin typeface="+mn-ea"/>
                          <a:ea typeface="+mn-ea"/>
                        </a:rPr>
                        <a:t>매우미흡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월간사업계획서 또는 연간사업계획서 중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하나만 구비</a:t>
                      </a:r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되어 있음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957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미  </a:t>
                      </a:r>
                      <a:r>
                        <a:rPr lang="ko-KR" altLang="en-US" sz="1800" b="1" kern="1200" dirty="0" err="1" smtClean="0">
                          <a:latin typeface="+mn-ea"/>
                          <a:ea typeface="+mn-ea"/>
                        </a:rPr>
                        <a:t>흡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월간사업계획서와 연간사업계획서가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모두</a:t>
                      </a:r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구비</a:t>
                      </a:r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되어 있음</a:t>
                      </a:r>
                      <a:endParaRPr lang="ko-KR" altLang="en-US" sz="1800" b="1" kern="1200" dirty="0">
                        <a:solidFill>
                          <a:srgbClr val="C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74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보  통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월간사업계획서와 연간사업계획서가 모두 구비되어 있으며</a:t>
                      </a:r>
                      <a:endParaRPr lang="en-US" altLang="ko-KR" sz="1800" b="1" kern="12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연간사업계획서는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운영위원회</a:t>
                      </a:r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심의</a:t>
                      </a:r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를 받음</a:t>
                      </a:r>
                      <a:endParaRPr lang="ko-KR" altLang="en-US" sz="1800" b="1" kern="1200" dirty="0">
                        <a:solidFill>
                          <a:srgbClr val="C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852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우  수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8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월간사업계획서와 연간사업계획서가 모두 구비되어 있으며</a:t>
                      </a:r>
                      <a:endParaRPr lang="en-US" altLang="ko-KR" sz="1800" b="1" kern="12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연간사업계획서는 운영위원회 심의를 받고</a:t>
                      </a:r>
                      <a:r>
                        <a:rPr lang="en-US" altLang="ko-KR" sz="1800" b="1" kern="1200" dirty="0" smtClean="0"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월간사업계획서와 연간사업계획서간 </a:t>
                      </a:r>
                      <a:r>
                        <a:rPr lang="ko-KR" altLang="en-US" sz="1800" b="1" kern="120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연계성</a:t>
                      </a:r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이 있음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880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탁  월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1" kern="1200" dirty="0" smtClean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월간사업계획서와 연간사업계획서가 모두 구비되어 있으며</a:t>
                      </a:r>
                      <a:endParaRPr lang="en-US" altLang="ko-KR" sz="1800" b="1" kern="1200" dirty="0" smtClean="0"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ko-KR" altLang="en-US" sz="1800" b="1" kern="1200" dirty="0" smtClean="0">
                          <a:latin typeface="+mn-ea"/>
                          <a:ea typeface="+mn-ea"/>
                        </a:rPr>
                        <a:t>연간사업계획서는 운영위원회 심의를 받고</a:t>
                      </a:r>
                      <a:r>
                        <a:rPr lang="en-US" altLang="ko-KR" sz="1800" b="1" kern="1200" dirty="0" smtClean="0"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ko-KR" altLang="en-US" sz="1800" b="1" kern="1200" spc="-90" baseline="0" dirty="0" smtClean="0">
                          <a:latin typeface="+mn-ea"/>
                          <a:ea typeface="+mn-ea"/>
                        </a:rPr>
                        <a:t>월간사업계획서와 연간사업계획서간 연계성이 있으며</a:t>
                      </a:r>
                      <a:r>
                        <a:rPr lang="en-US" altLang="ko-KR" sz="1800" b="1" kern="1200" spc="-90" baseline="0" dirty="0" smtClean="0"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800" b="1" kern="1200" spc="-90" baseline="0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내용 충실함</a:t>
                      </a:r>
                      <a:endParaRPr lang="ko-KR" altLang="en-US" sz="1800" b="1" kern="1200" spc="-90" baseline="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113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운영기반영역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2-3)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운영위원회 구성 및 운영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971600" y="1120246"/>
            <a:ext cx="7416824" cy="439951"/>
            <a:chOff x="323528" y="1120246"/>
            <a:chExt cx="7416824" cy="439951"/>
          </a:xfrm>
        </p:grpSpPr>
        <p:sp>
          <p:nvSpPr>
            <p:cNvPr id="6" name="대각선 방향의 모서리가 둥근 사각형 5"/>
            <p:cNvSpPr/>
            <p:nvPr/>
          </p:nvSpPr>
          <p:spPr>
            <a:xfrm>
              <a:off x="323528" y="1120246"/>
              <a:ext cx="7416824" cy="439951"/>
            </a:xfrm>
            <a:prstGeom prst="round2Diag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3528" y="1140166"/>
              <a:ext cx="7200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평가대상기간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: </a:t>
              </a:r>
              <a:r>
                <a:rPr lang="ko-KR" altLang="en-US" sz="20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현장평가기준 </a:t>
              </a:r>
              <a:r>
                <a:rPr lang="ko-KR" altLang="en-US" sz="20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최근 </a:t>
              </a:r>
              <a:r>
                <a:rPr lang="en-US" altLang="ko-KR" sz="20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  <a:r>
                <a:rPr lang="ko-KR" altLang="en-US" sz="200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년</a:t>
              </a:r>
              <a:endParaRPr lang="en-US" altLang="ko-KR" sz="2000" b="1" dirty="0">
                <a:solidFill>
                  <a:schemeClr val="tx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24135" y="1865273"/>
            <a:ext cx="1583569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작성내용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2420888"/>
            <a:ext cx="84969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arenBoth"/>
            </a:pP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운영위원회 구성유무</a:t>
            </a:r>
            <a:endParaRPr lang="en-US" altLang="ko-KR" sz="2000" dirty="0" smtClean="0">
              <a:solidFill>
                <a:schemeClr val="bg2">
                  <a:lumMod val="1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AutoNum type="arabicParenBoth"/>
            </a:pP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운영위원회 구성의 적절성 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  <a:p>
            <a:pPr marL="342900" indent="-342900">
              <a:lnSpc>
                <a:spcPct val="150000"/>
              </a:lnSpc>
              <a:buAutoNum type="arabicParenBoth"/>
            </a:pP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운영위원회 개최여부 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반기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    )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회</a:t>
            </a:r>
            <a:endParaRPr lang="ko-KR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07504" y="4053721"/>
            <a:ext cx="8864213" cy="2183591"/>
            <a:chOff x="324901" y="3387506"/>
            <a:chExt cx="8648189" cy="1967567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324901" y="3387506"/>
              <a:ext cx="8576181" cy="1967567"/>
            </a:xfrm>
            <a:prstGeom prst="roundRect">
              <a:avLst>
                <a:gd name="adj" fmla="val 3593"/>
              </a:avLst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324901" y="3495874"/>
              <a:ext cx="8648189" cy="17471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000" dirty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※ </a:t>
              </a:r>
              <a:r>
                <a:rPr lang="ko-KR" altLang="en-US" sz="2000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시설 </a:t>
              </a:r>
              <a:r>
                <a:rPr lang="ko-KR" altLang="en-US" sz="2000" dirty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운영위원회 구성만 </a:t>
              </a:r>
              <a:r>
                <a:rPr lang="ko-KR" altLang="en-US" sz="2000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인정</a:t>
              </a:r>
              <a:endParaRPr lang="en-US" altLang="ko-KR" sz="2000" dirty="0" smtClean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※ </a:t>
              </a:r>
              <a:r>
                <a:rPr lang="ko-KR" altLang="en-US" sz="2000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운영위원회의록을 </a:t>
              </a:r>
              <a:r>
                <a:rPr lang="ko-KR" altLang="en-US" sz="2000" dirty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통하여 심의사항 및 보고 사항을 </a:t>
              </a:r>
              <a:r>
                <a:rPr lang="ko-KR" altLang="en-US" sz="2000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확인</a:t>
              </a:r>
              <a:endParaRPr lang="en-US" altLang="ko-KR" sz="20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dirty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※ </a:t>
              </a:r>
              <a:r>
                <a:rPr lang="ko-KR" altLang="en-US" sz="2000" dirty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위원구성의 </a:t>
              </a:r>
              <a:r>
                <a:rPr lang="ko-KR" altLang="en-US" sz="2000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적절성</a:t>
              </a:r>
              <a:r>
                <a:rPr lang="en-US" altLang="ko-KR" sz="2000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: </a:t>
              </a:r>
              <a:r>
                <a:rPr lang="ko-KR" altLang="en-US" sz="2000" spc="-15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위원의 </a:t>
              </a:r>
              <a:r>
                <a:rPr lang="ko-KR" altLang="en-US" sz="2000" spc="-1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소속 등이 </a:t>
              </a:r>
              <a:r>
                <a:rPr lang="ko-KR" altLang="en-US" sz="2000" spc="-15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 중복되지 </a:t>
              </a:r>
              <a:r>
                <a:rPr lang="ko-KR" altLang="en-US" sz="2000" spc="-1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않고 </a:t>
              </a:r>
              <a:r>
                <a:rPr lang="ko-KR" altLang="en-US" sz="2000" spc="-15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 다양한 </a:t>
              </a:r>
              <a:r>
                <a:rPr lang="ko-KR" altLang="en-US" sz="2000" spc="-1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사람들을 </a:t>
              </a:r>
              <a:endParaRPr lang="en-US" altLang="ko-KR" sz="2000" spc="-150" dirty="0" smtClean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spc="-1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2000" spc="-15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                   </a:t>
              </a:r>
              <a:r>
                <a:rPr lang="ko-KR" altLang="en-US" sz="2000" spc="-15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위원으로 위촉</a:t>
              </a:r>
              <a:r>
                <a:rPr lang="en-US" altLang="ko-KR" sz="2000" spc="-1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 </a:t>
              </a:r>
              <a:r>
                <a:rPr lang="en-US" altLang="ko-KR" sz="2000" spc="-15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(</a:t>
              </a:r>
              <a:r>
                <a:rPr lang="ko-KR" altLang="en-US" sz="2000" spc="-1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지역아동센터 운영매뉴얼의 운영위원회 규정에 근거</a:t>
              </a:r>
              <a:r>
                <a:rPr lang="en-US" altLang="ko-KR" sz="2000" spc="-150" dirty="0">
                  <a:latin typeface="HY견고딕" panose="02030600000101010101" pitchFamily="18" charset="-127"/>
                  <a:ea typeface="HY견고딕" panose="02030600000101010101" pitchFamily="18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134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운영기반영역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2-3)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운영위원회 구성 및 운영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135" y="980728"/>
            <a:ext cx="1583569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평점기준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310666"/>
              </p:ext>
            </p:extLst>
          </p:nvPr>
        </p:nvGraphicFramePr>
        <p:xfrm>
          <a:off x="324135" y="1438177"/>
          <a:ext cx="8641773" cy="37599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24949"/>
                <a:gridCol w="720080"/>
                <a:gridCol w="6696744"/>
              </a:tblGrid>
              <a:tr h="3823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 분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 수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                   준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9433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strike="noStrike" kern="1200" spc="-3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점수획득불가</a:t>
                      </a:r>
                      <a:endParaRPr lang="ko-KR" altLang="en-US" sz="1800" b="1" strike="noStrike" kern="1200" spc="-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시설운영위원회가 </a:t>
                      </a:r>
                      <a:r>
                        <a:rPr lang="ko-KR" altLang="en-US" sz="1800" b="0" kern="120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구성되어 있지 않음</a:t>
                      </a:r>
                      <a:endParaRPr lang="ko-KR" altLang="en-US" sz="1800" b="0" kern="1200" dirty="0">
                        <a:solidFill>
                          <a:srgbClr val="FF00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68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kern="12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매우미흡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2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시설운영위원회가 구성되어 있으나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개최되지 않음</a:t>
                      </a:r>
                      <a:endParaRPr lang="ko-KR" altLang="en-US" sz="1800" b="0" kern="1200" dirty="0">
                        <a:solidFill>
                          <a:srgbClr val="FF00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68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미흡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4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시설운영위원회가 구성되어 있고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연 </a:t>
                      </a:r>
                      <a:r>
                        <a:rPr lang="en-US" altLang="ko-KR" sz="1800" b="0" kern="120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800" b="0" kern="120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회 개최됨</a:t>
                      </a:r>
                      <a:endParaRPr lang="ko-KR" altLang="en-US" sz="1800" b="0" kern="1200" dirty="0">
                        <a:solidFill>
                          <a:srgbClr val="FF00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251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보통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6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시설운영위원회가 구성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,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연</a:t>
                      </a:r>
                      <a:r>
                        <a:rPr lang="en-US" altLang="ko-KR" sz="1800" b="0" kern="120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800" b="0" kern="120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회 개최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운영위원회 </a:t>
                      </a:r>
                      <a:r>
                        <a:rPr lang="ko-KR" altLang="en-US" sz="1800" b="0" kern="120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구성이 적절함</a:t>
                      </a:r>
                      <a:endParaRPr lang="ko-KR" altLang="en-US" sz="1800" b="0" kern="1200" dirty="0">
                        <a:solidFill>
                          <a:srgbClr val="FF00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685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우수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8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시설운영위원회가 구성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운영위원회</a:t>
                      </a:r>
                      <a:r>
                        <a:rPr lang="ko-KR" altLang="en-US" sz="1800" b="0" kern="120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구성이 적절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반기 </a:t>
                      </a:r>
                      <a:r>
                        <a:rPr lang="en-US" altLang="ko-KR" sz="1800" b="0" kern="120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800" b="0" kern="120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회 개최</a:t>
                      </a:r>
                      <a:endParaRPr lang="ko-KR" altLang="en-US" sz="1800" b="0" kern="1200" dirty="0">
                        <a:solidFill>
                          <a:srgbClr val="FF00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02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탁월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10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ko-KR" altLang="en-US" sz="1800" b="0" kern="1200" spc="-90" baseline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시설운영위원회가 구성</a:t>
                      </a:r>
                      <a:r>
                        <a:rPr lang="en-US" altLang="ko-KR" sz="1800" b="0" kern="1200" spc="-90" baseline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spc="-90" baseline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운영위원회구성이 적절</a:t>
                      </a:r>
                      <a:r>
                        <a:rPr lang="en-US" altLang="ko-KR" sz="1800" b="0" kern="1200" spc="-90" baseline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spc="-90" baseline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반기 </a:t>
                      </a:r>
                      <a:r>
                        <a:rPr lang="en-US" altLang="ko-KR" sz="1800" b="0" kern="1200" spc="-90" baseline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800" b="0" kern="1200" spc="-90" baseline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회 개최</a:t>
                      </a:r>
                      <a:endParaRPr lang="en-US" altLang="ko-KR" sz="1800" b="0" kern="1200" spc="-90" baseline="0" dirty="0" smtClean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ko-KR" altLang="en-US" sz="1800" b="0" kern="1200" spc="-90" baseline="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운영위원회 회의록에 심의</a:t>
                      </a:r>
                      <a:r>
                        <a:rPr lang="en-US" altLang="ko-KR" sz="1800" b="0" kern="1200" spc="-90" baseline="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spc="-90" baseline="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보고사항이 있음</a:t>
                      </a:r>
                      <a:endParaRPr lang="ko-KR" altLang="en-US" sz="1800" b="0" kern="1200" spc="-90" baseline="0" dirty="0">
                        <a:solidFill>
                          <a:srgbClr val="FF00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40159" y="5373216"/>
            <a:ext cx="3194851" cy="40011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평가준비 및 확인서류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23528" y="5848883"/>
            <a:ext cx="8352928" cy="788552"/>
            <a:chOff x="484176" y="6092007"/>
            <a:chExt cx="8352928" cy="199855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6" name="TextBox 15"/>
            <p:cNvSpPr txBox="1"/>
            <p:nvPr/>
          </p:nvSpPr>
          <p:spPr>
            <a:xfrm>
              <a:off x="484176" y="6092007"/>
              <a:ext cx="4392488" cy="1014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① </a:t>
              </a:r>
              <a:r>
                <a:rPr lang="ko-KR" altLang="en-US" sz="2000" b="1" spc="-150" dirty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운영위원회 운영규정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876664" y="6092007"/>
              <a:ext cx="3960440" cy="1014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② 운영위원회 구성 명단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4176" y="6190456"/>
              <a:ext cx="8352928" cy="10140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③ 운영위원회 회의록 및 회의첨부자료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6520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운영기반영역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2-4)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시설환경 적절성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971600" y="1120246"/>
            <a:ext cx="7416824" cy="439951"/>
            <a:chOff x="323528" y="1120246"/>
            <a:chExt cx="7416824" cy="439951"/>
          </a:xfrm>
        </p:grpSpPr>
        <p:sp>
          <p:nvSpPr>
            <p:cNvPr id="6" name="대각선 방향의 모서리가 둥근 사각형 5"/>
            <p:cNvSpPr/>
            <p:nvPr/>
          </p:nvSpPr>
          <p:spPr>
            <a:xfrm>
              <a:off x="323528" y="1120246"/>
              <a:ext cx="7416824" cy="439951"/>
            </a:xfrm>
            <a:prstGeom prst="round2Diag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3528" y="1140166"/>
              <a:ext cx="7200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평가대상기간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: </a:t>
              </a: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현장평가 당일</a:t>
              </a:r>
              <a:endParaRPr lang="en-US" altLang="ko-KR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24135" y="1684298"/>
            <a:ext cx="1583569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작성내용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2095897"/>
            <a:ext cx="87129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arenBoth"/>
            </a:pP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spc="-15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지역아동센터가 운영주체공간과 분리되어 있지 않으면 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점수획득 불가</a:t>
            </a:r>
            <a:r>
              <a:rPr lang="en-US" altLang="ko-KR" sz="20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(0</a:t>
            </a:r>
            <a:r>
              <a:rPr lang="ko-KR" altLang="en-US" sz="20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점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buFontTx/>
              <a:buAutoNum type="arabicParenBoth"/>
            </a:pPr>
            <a:endParaRPr lang="en-US" altLang="ko-KR" sz="12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(2) 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환경의 </a:t>
            </a:r>
            <a:r>
              <a:rPr lang="ko-KR" altLang="en-US" sz="2000" dirty="0" err="1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안락성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편리성 평가항목</a:t>
            </a:r>
            <a:endParaRPr lang="en-US" altLang="ko-KR" sz="2000" dirty="0" smtClean="0">
              <a:solidFill>
                <a:schemeClr val="bg2">
                  <a:lumMod val="1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000" b="1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① 건물의 전반적인 안전상태 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위험요인 </a:t>
            </a:r>
            <a:r>
              <a:rPr lang="ko-KR" altLang="en-US" sz="2000" dirty="0" err="1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방치시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항목 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0</a:t>
            </a:r>
            <a:r>
              <a:rPr lang="ko-KR" altLang="en-US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점 처리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</a:p>
          <a:p>
            <a:pPr>
              <a:lnSpc>
                <a:spcPct val="150000"/>
              </a:lnSpc>
            </a:pPr>
            <a:endParaRPr lang="en-US" altLang="ko-KR" sz="2000" dirty="0">
              <a:solidFill>
                <a:schemeClr val="bg2">
                  <a:lumMod val="1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2000" dirty="0" smtClean="0">
              <a:solidFill>
                <a:schemeClr val="bg2">
                  <a:lumMod val="1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② 채광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-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환기 및 냉난방기구 설치</a:t>
            </a:r>
            <a:endParaRPr lang="en-US" altLang="ko-KR" sz="2000" dirty="0" smtClean="0">
              <a:solidFill>
                <a:schemeClr val="bg2">
                  <a:lumMod val="1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③ 청결관리 상태</a:t>
            </a:r>
            <a:endParaRPr lang="en-US" altLang="ko-KR" sz="2000" dirty="0" smtClean="0">
              <a:solidFill>
                <a:schemeClr val="bg2">
                  <a:lumMod val="1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④ 물품관리의 적절성</a:t>
            </a:r>
            <a:endParaRPr lang="ko-KR" altLang="en-US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369059" y="3850222"/>
            <a:ext cx="8621905" cy="1015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+mn-ea"/>
              </a:rPr>
              <a:t>※ 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지역아동센터의 </a:t>
            </a:r>
            <a:r>
              <a:rPr lang="ko-KR" altLang="en-US" sz="2000" b="1" dirty="0">
                <a:solidFill>
                  <a:srgbClr val="FF0000"/>
                </a:solidFill>
                <a:latin typeface="+mn-ea"/>
              </a:rPr>
              <a:t>공간과 시설 내부</a:t>
            </a:r>
            <a:r>
              <a:rPr lang="ko-KR" altLang="en-US" sz="2000" b="1" dirty="0">
                <a:latin typeface="+mn-ea"/>
              </a:rPr>
              <a:t>에 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위험물질이</a:t>
            </a:r>
            <a:r>
              <a:rPr lang="ko-KR" altLang="en-US" sz="2000" b="1" dirty="0" smtClean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아동접근 가능한 곳에 </a:t>
            </a:r>
            <a:endParaRPr lang="en-US" altLang="ko-KR" sz="20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 </a:t>
            </a:r>
            <a:r>
              <a:rPr lang="en-US" altLang="ko-KR" sz="2000" b="1" dirty="0" smtClean="0">
                <a:latin typeface="+mn-ea"/>
              </a:rPr>
              <a:t>   </a:t>
            </a:r>
            <a:r>
              <a:rPr lang="ko-KR" altLang="en-US" sz="2000" b="1" dirty="0" smtClean="0">
                <a:latin typeface="+mn-ea"/>
              </a:rPr>
              <a:t>관리되지 </a:t>
            </a:r>
            <a:r>
              <a:rPr lang="ko-KR" altLang="en-US" sz="2000" b="1" dirty="0">
                <a:latin typeface="+mn-ea"/>
              </a:rPr>
              <a:t>않고 </a:t>
            </a:r>
            <a:r>
              <a:rPr lang="ko-KR" altLang="en-US" sz="2000" b="1" dirty="0" smtClean="0">
                <a:latin typeface="+mn-ea"/>
              </a:rPr>
              <a:t>있을 경우</a:t>
            </a:r>
            <a:r>
              <a:rPr lang="en-US" altLang="ko-KR" sz="2000" b="1" dirty="0" smtClean="0">
                <a:latin typeface="+mn-ea"/>
              </a:rPr>
              <a:t>,</a:t>
            </a:r>
            <a:r>
              <a:rPr lang="ko-KR" altLang="en-US" sz="2000" b="1" dirty="0" smtClean="0">
                <a:latin typeface="+mn-ea"/>
              </a:rPr>
              <a:t> </a:t>
            </a:r>
            <a:r>
              <a:rPr lang="ko-KR" altLang="en-US" sz="2000" b="1" dirty="0">
                <a:latin typeface="+mn-ea"/>
              </a:rPr>
              <a:t>안전상태는 점수획득 불가</a:t>
            </a:r>
            <a:r>
              <a:rPr lang="en-US" altLang="ko-KR" sz="2000" b="1" dirty="0">
                <a:latin typeface="+mn-ea"/>
              </a:rPr>
              <a:t>(0</a:t>
            </a:r>
            <a:r>
              <a:rPr lang="ko-KR" altLang="en-US" sz="2000" b="1" dirty="0">
                <a:latin typeface="+mn-ea"/>
              </a:rPr>
              <a:t>점</a:t>
            </a:r>
            <a:r>
              <a:rPr lang="en-US" altLang="ko-KR" sz="2000" b="1" dirty="0" smtClean="0">
                <a:latin typeface="+mn-ea"/>
              </a:rPr>
              <a:t>)</a:t>
            </a:r>
            <a:endParaRPr lang="en-US" altLang="ko-KR" sz="2000" b="1" spc="-15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6262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운영기반영역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2-4)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시설환경 적절성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544" y="1052736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</a:rPr>
              <a:t>평점기준</a:t>
            </a:r>
            <a:endParaRPr lang="en-US" altLang="ko-KR" sz="2000" b="1" dirty="0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9552" y="5229200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</a:rPr>
              <a:t>평가준비 및 확인서류</a:t>
            </a:r>
            <a:endParaRPr lang="en-US" altLang="ko-KR" sz="2000" b="1" dirty="0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3528" y="5629310"/>
            <a:ext cx="8485015" cy="1135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①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지역아동센터가 별도의 출입구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현관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유무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혹은 이중시설로 활용하는지 확인</a:t>
            </a:r>
            <a:endParaRPr lang="en-US" altLang="ko-KR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(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별도의 공간에 대한 간판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 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표식 확인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 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건축물대장 등</a:t>
            </a:r>
            <a:r>
              <a:rPr lang="en-US" altLang="ko-KR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② </a:t>
            </a:r>
            <a:r>
              <a:rPr lang="ko-KR" altLang="en-US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위생점검표</a:t>
            </a:r>
            <a:r>
              <a:rPr lang="ko-KR" altLang="en-US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또는 소독관련 증빙서류</a:t>
            </a:r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587071"/>
              </p:ext>
            </p:extLst>
          </p:nvPr>
        </p:nvGraphicFramePr>
        <p:xfrm>
          <a:off x="324135" y="1438177"/>
          <a:ext cx="8641773" cy="36397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24949"/>
                <a:gridCol w="720080"/>
                <a:gridCol w="6696744"/>
              </a:tblGrid>
              <a:tr h="3537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 분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 수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                   준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48159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strike="noStrike" kern="1200" spc="-3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점수획득불가</a:t>
                      </a:r>
                      <a:endParaRPr lang="ko-KR" altLang="en-US" sz="1800" b="1" strike="noStrike" kern="1200" spc="-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독립된 전용공간을 확보하고 있지 않음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5061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kern="12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매우미흡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독립된 전용공간을 확보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평가결과 총점이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3-4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점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8840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미흡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4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독립된 전용공간을 확보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평가결과 총점이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5-6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점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879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보통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6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독립된 전용공간을 확보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평가결과 총점이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7-8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점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221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우수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8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독립된 전용공간을 확보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평가결과 총점이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9-10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점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79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탁월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b="0" kern="1200" dirty="0" smtClean="0">
                          <a:solidFill>
                            <a:schemeClr val="dk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10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독립된 전용공간을 확보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평가결과 총점이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11-12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점</a:t>
                      </a:r>
                      <a:endParaRPr lang="ko-KR" altLang="en-US" sz="1800" b="0" kern="1200" spc="-90" baseline="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92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운영기반영역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2-5)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지역사회 연계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971600" y="1120246"/>
            <a:ext cx="7416824" cy="439951"/>
            <a:chOff x="323528" y="1120246"/>
            <a:chExt cx="7416824" cy="439951"/>
          </a:xfrm>
        </p:grpSpPr>
        <p:sp>
          <p:nvSpPr>
            <p:cNvPr id="6" name="대각선 방향의 모서리가 둥근 사각형 5"/>
            <p:cNvSpPr/>
            <p:nvPr/>
          </p:nvSpPr>
          <p:spPr>
            <a:xfrm>
              <a:off x="323528" y="1120246"/>
              <a:ext cx="7416824" cy="439951"/>
            </a:xfrm>
            <a:prstGeom prst="round2Diag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3528" y="1140166"/>
              <a:ext cx="7200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평가대상기간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: </a:t>
              </a: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현장평가기준 최근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1</a:t>
              </a: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년</a:t>
              </a:r>
              <a:endParaRPr lang="en-US" altLang="ko-KR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24135" y="1865273"/>
            <a:ext cx="1583569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작성내용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2276872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arenBoth"/>
            </a:pP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기관홍보 운영여부</a:t>
            </a:r>
            <a:endParaRPr lang="en-US" altLang="ko-KR" sz="2000" dirty="0" smtClean="0">
              <a:solidFill>
                <a:schemeClr val="bg2">
                  <a:lumMod val="1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AutoNum type="arabicParenBoth"/>
            </a:pPr>
            <a:r>
              <a:rPr lang="en-US" altLang="ko-KR" sz="2000" dirty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인적자원 개발 운영여부</a:t>
            </a:r>
            <a:endParaRPr lang="en-US" altLang="ko-KR" sz="2000" dirty="0" smtClean="0">
              <a:solidFill>
                <a:schemeClr val="bg2">
                  <a:lumMod val="1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(3) </a:t>
            </a:r>
            <a:r>
              <a:rPr lang="ko-KR" altLang="en-US" sz="2000" dirty="0" err="1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물적자원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개발 운영여부</a:t>
            </a:r>
            <a:endParaRPr lang="en-US" altLang="ko-KR" sz="2000" dirty="0" smtClean="0">
              <a:solidFill>
                <a:schemeClr val="bg2">
                  <a:lumMod val="1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(4) 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지역사회 협력체계 구축 여부</a:t>
            </a:r>
            <a:endParaRPr lang="ko-KR" altLang="en-US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07504" y="4215864"/>
            <a:ext cx="8928992" cy="240065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>
                <a:latin typeface="+mn-ea"/>
              </a:rPr>
              <a:t>※</a:t>
            </a:r>
            <a:r>
              <a:rPr lang="en-US" altLang="ko-KR" sz="2000" b="1" dirty="0">
                <a:solidFill>
                  <a:srgbClr val="C00000"/>
                </a:solidFill>
                <a:latin typeface="+mn-ea"/>
              </a:rPr>
              <a:t> </a:t>
            </a:r>
            <a:r>
              <a:rPr lang="ko-KR" altLang="en-US" sz="2000" b="1" dirty="0" err="1" smtClean="0">
                <a:latin typeface="+mn-ea"/>
              </a:rPr>
              <a:t>지역사회내</a:t>
            </a:r>
            <a:r>
              <a:rPr lang="ko-KR" altLang="en-US" sz="2000" b="1" dirty="0" smtClean="0">
                <a:latin typeface="+mn-ea"/>
              </a:rPr>
              <a:t> 관련단체는 </a:t>
            </a: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지역아동센터협의체</a:t>
            </a:r>
            <a:r>
              <a:rPr lang="en-US" altLang="ko-KR" sz="2000" b="1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협의회</a:t>
            </a:r>
            <a:r>
              <a:rPr lang="en-US" altLang="ko-KR" sz="2000" b="1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연합회</a:t>
            </a:r>
            <a:r>
              <a:rPr lang="en-US" altLang="ko-KR" sz="2000" b="1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학교</a:t>
            </a:r>
            <a:r>
              <a:rPr lang="en-US" altLang="ko-KR" sz="2000" b="1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보건소</a:t>
            </a:r>
            <a:r>
              <a:rPr lang="en-US" altLang="ko-KR" sz="2000" b="1" dirty="0" smtClean="0">
                <a:solidFill>
                  <a:srgbClr val="C00000"/>
                </a:solidFill>
                <a:latin typeface="+mn-ea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C00000"/>
                </a:solidFill>
                <a:latin typeface="+mn-ea"/>
              </a:rPr>
              <a:t> </a:t>
            </a:r>
            <a:r>
              <a:rPr lang="en-US" altLang="ko-KR" sz="2000" b="1" dirty="0" smtClean="0">
                <a:solidFill>
                  <a:srgbClr val="C00000"/>
                </a:solidFill>
                <a:latin typeface="+mn-ea"/>
              </a:rPr>
              <a:t>                                 </a:t>
            </a: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정신보건센터 등을 의미</a:t>
            </a:r>
            <a:endParaRPr lang="en-US" altLang="ko-KR" sz="2000" b="1" dirty="0" smtClean="0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chemeClr val="tx1"/>
                </a:solidFill>
                <a:latin typeface="+mn-ea"/>
              </a:rPr>
              <a:t>※ </a:t>
            </a:r>
            <a:r>
              <a:rPr lang="ko-KR" altLang="en-US" sz="2000" b="1" dirty="0" smtClean="0">
                <a:solidFill>
                  <a:schemeClr val="tx1"/>
                </a:solidFill>
                <a:latin typeface="+mn-ea"/>
              </a:rPr>
              <a:t>지역사회 협력체계 구축은 </a:t>
            </a:r>
            <a:r>
              <a:rPr lang="ko-KR" altLang="en-US" sz="2000" b="1" u="sng" dirty="0" smtClean="0">
                <a:solidFill>
                  <a:srgbClr val="C00000"/>
                </a:solidFill>
                <a:latin typeface="+mn-ea"/>
              </a:rPr>
              <a:t>입회서</a:t>
            </a:r>
            <a:r>
              <a:rPr lang="en-US" altLang="ko-KR" sz="2000" b="1" u="sng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2000" b="1" u="sng" dirty="0" smtClean="0">
                <a:solidFill>
                  <a:srgbClr val="C00000"/>
                </a:solidFill>
                <a:latin typeface="+mn-ea"/>
              </a:rPr>
              <a:t>회의록</a:t>
            </a:r>
            <a:r>
              <a:rPr lang="en-US" altLang="ko-KR" sz="2000" b="1" u="sng" dirty="0" smtClean="0">
                <a:solidFill>
                  <a:srgbClr val="C00000"/>
                </a:solidFill>
                <a:latin typeface="+mn-ea"/>
              </a:rPr>
              <a:t>, </a:t>
            </a:r>
            <a:r>
              <a:rPr lang="ko-KR" altLang="en-US" sz="2000" b="1" u="sng" dirty="0" smtClean="0">
                <a:solidFill>
                  <a:srgbClr val="C00000"/>
                </a:solidFill>
                <a:latin typeface="+mn-ea"/>
              </a:rPr>
              <a:t>공문</a:t>
            </a:r>
            <a:r>
              <a:rPr lang="en-US" altLang="ko-KR" sz="2000" b="1" u="sng" dirty="0" smtClean="0">
                <a:solidFill>
                  <a:srgbClr val="C00000"/>
                </a:solidFill>
                <a:latin typeface="+mn-ea"/>
              </a:rPr>
              <a:t>, MOU</a:t>
            </a:r>
            <a:r>
              <a:rPr lang="ko-KR" altLang="en-US" sz="2000" b="1" u="sng" dirty="0" smtClean="0">
                <a:solidFill>
                  <a:srgbClr val="C00000"/>
                </a:solidFill>
                <a:latin typeface="+mn-ea"/>
              </a:rPr>
              <a:t>협약서 등 </a:t>
            </a:r>
            <a:endParaRPr lang="en-US" altLang="ko-KR" sz="2000" b="1" u="sng" dirty="0" smtClean="0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                                      </a:t>
            </a:r>
            <a:r>
              <a:rPr lang="ko-KR" altLang="en-US" sz="2000" b="1" u="sng" dirty="0" smtClean="0">
                <a:solidFill>
                  <a:srgbClr val="C00000"/>
                </a:solidFill>
                <a:latin typeface="+mn-ea"/>
              </a:rPr>
              <a:t>공식문서로 확인</a:t>
            </a:r>
            <a:endParaRPr lang="en-US" altLang="ko-KR" sz="2000" b="1" u="sng" dirty="0" smtClean="0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C00000"/>
                </a:solidFill>
                <a:latin typeface="+mn-ea"/>
              </a:rPr>
              <a:t>※ </a:t>
            </a: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후원금 수입 및 사용 결과 보고서는 투명하게 관리해야 함</a:t>
            </a:r>
            <a:endParaRPr lang="en-US" altLang="ko-KR" sz="2000" b="1" dirty="0">
              <a:solidFill>
                <a:srgbClr val="C0000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6668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운영기반영역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2-5)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지역사회 연계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1052736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j-ea"/>
                <a:ea typeface="+mj-ea"/>
              </a:rPr>
              <a:t>평점기준</a:t>
            </a:r>
            <a:endParaRPr lang="en-US" altLang="ko-KR" sz="2000" b="1" dirty="0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468912"/>
              </p:ext>
            </p:extLst>
          </p:nvPr>
        </p:nvGraphicFramePr>
        <p:xfrm>
          <a:off x="324135" y="1565008"/>
          <a:ext cx="8641773" cy="452828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71601"/>
                <a:gridCol w="1152128"/>
                <a:gridCol w="5618044"/>
              </a:tblGrid>
              <a:tr h="4317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 분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  수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                   준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5685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strike="noStrike" kern="1200" spc="-3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점수획득불가</a:t>
                      </a:r>
                      <a:endParaRPr lang="ko-KR" altLang="en-US" sz="1800" b="1" strike="noStrike" kern="1200" spc="-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평가항목 모두 운영이 확인되지 않음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527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kern="12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매우미흡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평가항목 중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개 운영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9464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미흡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평가항목 중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2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개 운영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148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보통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평가항목 중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개 운영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010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우수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평가항목 중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개 운영</a:t>
                      </a:r>
                      <a:endParaRPr lang="ko-KR" altLang="en-US" sz="1800" b="0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643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탁월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endParaRPr lang="ko-KR" altLang="en-US" sz="18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en-US" altLang="ko-KR" sz="1800" b="0" kern="1200" spc="-90" baseline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평가항목 중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4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개 모두 운영하며 </a:t>
                      </a: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개 기관 이상의 </a:t>
                      </a:r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en-US" altLang="ko-KR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지역사회협력체계 구축</a:t>
                      </a:r>
                      <a:endParaRPr lang="ko-KR" altLang="en-US" sz="1800" b="0" kern="1200" spc="-90" baseline="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332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운영기반영역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2-5)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지역사회 연계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135" y="1052736"/>
            <a:ext cx="3455777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평가준비 및 확인서류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171600"/>
              </p:ext>
            </p:extLst>
          </p:nvPr>
        </p:nvGraphicFramePr>
        <p:xfrm>
          <a:off x="251520" y="1484784"/>
          <a:ext cx="8640960" cy="511256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728192"/>
                <a:gridCol w="6912768"/>
              </a:tblGrid>
              <a:tr h="449417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effectLst/>
                        </a:rPr>
                        <a:t>평가항목</a:t>
                      </a:r>
                      <a:endParaRPr lang="ko-KR" altLang="en-US" sz="18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effectLst/>
                        </a:rPr>
                        <a:t>기      준</a:t>
                      </a:r>
                      <a:endParaRPr lang="ko-KR" altLang="en-US" sz="18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937249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1" dirty="0" smtClean="0"/>
                        <a:t>① 기관홍보</a:t>
                      </a:r>
                      <a:endParaRPr lang="ko-KR" altLang="en-US" sz="1800" b="1" dirty="0">
                        <a:solidFill>
                          <a:srgbClr val="FF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Tx/>
                        <a:buChar char="-"/>
                      </a:pPr>
                      <a:r>
                        <a:rPr lang="ko-KR" altLang="en-US" sz="1800" dirty="0" smtClean="0"/>
                        <a:t>소식지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err="1" smtClean="0"/>
                        <a:t>브로슈어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온라인을 통한 홍보</a:t>
                      </a:r>
                      <a:r>
                        <a:rPr lang="en-US" altLang="ko-KR" sz="1800" dirty="0" smtClean="0"/>
                        <a:t>(</a:t>
                      </a:r>
                      <a:r>
                        <a:rPr lang="en-US" altLang="ko-KR" sz="1800" dirty="0" err="1" smtClean="0"/>
                        <a:t>sns</a:t>
                      </a:r>
                      <a:r>
                        <a:rPr lang="en-US" altLang="ko-KR" sz="1800" dirty="0" smtClean="0"/>
                        <a:t>,</a:t>
                      </a:r>
                      <a:r>
                        <a:rPr lang="en-US" altLang="ko-KR" sz="1800" baseline="0" dirty="0" smtClean="0"/>
                        <a:t> </a:t>
                      </a:r>
                      <a:r>
                        <a:rPr lang="ko-KR" altLang="en-US" sz="1800" baseline="0" dirty="0" smtClean="0"/>
                        <a:t>공개카페</a:t>
                      </a:r>
                      <a:r>
                        <a:rPr lang="en-US" altLang="ko-KR" sz="1800" baseline="0" dirty="0" smtClean="0"/>
                        <a:t>, </a:t>
                      </a:r>
                      <a:r>
                        <a:rPr lang="ko-KR" altLang="en-US" sz="1800" baseline="0" dirty="0" err="1" smtClean="0"/>
                        <a:t>미니홈피</a:t>
                      </a:r>
                      <a:r>
                        <a:rPr lang="en-US" altLang="ko-KR" sz="1800" baseline="0" dirty="0" smtClean="0"/>
                        <a:t>, </a:t>
                      </a:r>
                      <a:r>
                        <a:rPr lang="ko-KR" altLang="en-US" sz="1800" baseline="0" dirty="0" err="1" smtClean="0"/>
                        <a:t>블로그</a:t>
                      </a:r>
                      <a:r>
                        <a:rPr lang="ko-KR" altLang="en-US" sz="1800" baseline="0" dirty="0" smtClean="0"/>
                        <a:t> 활용</a:t>
                      </a:r>
                      <a:r>
                        <a:rPr lang="en-US" altLang="ko-KR" sz="1800" baseline="0" dirty="0" smtClean="0"/>
                        <a:t>), </a:t>
                      </a:r>
                      <a:r>
                        <a:rPr lang="ko-KR" altLang="en-US" sz="1800" baseline="0" dirty="0" smtClean="0"/>
                        <a:t>연례보고서</a:t>
                      </a:r>
                      <a:r>
                        <a:rPr lang="en-US" altLang="ko-KR" sz="1800" baseline="0" dirty="0" smtClean="0"/>
                        <a:t>, </a:t>
                      </a:r>
                      <a:r>
                        <a:rPr lang="ko-KR" altLang="en-US" sz="1800" baseline="0" dirty="0" smtClean="0"/>
                        <a:t>언론 홍보자료</a:t>
                      </a:r>
                      <a:endParaRPr lang="ko-KR" altLang="en-US" sz="1800" b="0" dirty="0">
                        <a:solidFill>
                          <a:srgbClr val="C0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796773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1" dirty="0" smtClean="0"/>
                        <a:t>②</a:t>
                      </a:r>
                      <a:r>
                        <a:rPr lang="ko-KR" altLang="en-US" sz="1800" b="1" baseline="0" dirty="0" smtClean="0"/>
                        <a:t> 인적자원 </a:t>
                      </a:r>
                      <a:endParaRPr lang="en-US" altLang="ko-KR" sz="1800" b="1" baseline="0" dirty="0" smtClean="0"/>
                    </a:p>
                    <a:p>
                      <a:pPr algn="l" latinLnBrk="1"/>
                      <a:r>
                        <a:rPr lang="en-US" altLang="ko-KR" sz="1800" b="1" baseline="0" dirty="0" smtClean="0"/>
                        <a:t>    </a:t>
                      </a:r>
                      <a:r>
                        <a:rPr lang="ko-KR" altLang="en-US" sz="1800" b="1" baseline="0" dirty="0" smtClean="0"/>
                        <a:t>개발</a:t>
                      </a:r>
                      <a:endParaRPr lang="ko-KR" alt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/>
                        <a:t>- </a:t>
                      </a:r>
                      <a:r>
                        <a:rPr lang="ko-KR" altLang="en-US" sz="1800" dirty="0" smtClean="0"/>
                        <a:t>자원봉사자</a:t>
                      </a:r>
                      <a:r>
                        <a:rPr lang="ko-KR" altLang="en-US" sz="1800" baseline="0" dirty="0" smtClean="0"/>
                        <a:t> 관리대장</a:t>
                      </a:r>
                      <a:r>
                        <a:rPr lang="en-US" altLang="ko-KR" sz="1800" baseline="0" dirty="0" smtClean="0"/>
                        <a:t>, </a:t>
                      </a:r>
                      <a:r>
                        <a:rPr lang="ko-KR" altLang="en-US" sz="1800" baseline="0" dirty="0" smtClean="0"/>
                        <a:t>자원봉사자 신청서</a:t>
                      </a:r>
                      <a:r>
                        <a:rPr lang="en-US" altLang="ko-KR" sz="1800" baseline="0" dirty="0" smtClean="0"/>
                        <a:t>, </a:t>
                      </a:r>
                      <a:r>
                        <a:rPr lang="ko-KR" altLang="en-US" sz="1800" baseline="0" dirty="0" smtClean="0"/>
                        <a:t>자원봉사자 활동일지</a:t>
                      </a:r>
                      <a:endParaRPr lang="ko-KR" altLang="en-US" sz="18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173068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1" dirty="0" smtClean="0"/>
                        <a:t>③</a:t>
                      </a:r>
                      <a:r>
                        <a:rPr lang="ko-KR" altLang="en-US" sz="1800" b="1" baseline="0" dirty="0" smtClean="0"/>
                        <a:t> </a:t>
                      </a:r>
                      <a:r>
                        <a:rPr lang="ko-KR" altLang="en-US" sz="1800" b="1" baseline="0" dirty="0" err="1" smtClean="0"/>
                        <a:t>물적자원</a:t>
                      </a:r>
                      <a:r>
                        <a:rPr lang="ko-KR" altLang="en-US" sz="1800" b="1" baseline="0" dirty="0" smtClean="0"/>
                        <a:t> </a:t>
                      </a:r>
                      <a:endParaRPr lang="en-US" altLang="ko-KR" sz="1800" b="1" baseline="0" dirty="0" smtClean="0"/>
                    </a:p>
                    <a:p>
                      <a:pPr algn="l" latinLnBrk="1"/>
                      <a:r>
                        <a:rPr lang="en-US" altLang="ko-KR" sz="1800" b="1" baseline="0" dirty="0" smtClean="0"/>
                        <a:t>    </a:t>
                      </a:r>
                      <a:r>
                        <a:rPr lang="ko-KR" altLang="en-US" sz="1800" b="1" baseline="0" dirty="0" smtClean="0"/>
                        <a:t>개발</a:t>
                      </a:r>
                      <a:endParaRPr lang="ko-KR" alt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/>
                        <a:t>- </a:t>
                      </a:r>
                      <a:r>
                        <a:rPr lang="ko-KR" altLang="en-US" sz="1800" dirty="0" smtClean="0"/>
                        <a:t>후원물품 관리대장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후원금 관리대장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후원자 관리대장</a:t>
                      </a:r>
                      <a:endParaRPr lang="en-US" altLang="ko-KR" sz="1800" dirty="0" smtClean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800" dirty="0" smtClean="0"/>
                        <a:t>  (</a:t>
                      </a:r>
                      <a:r>
                        <a:rPr lang="ko-KR" altLang="en-US" sz="1800" dirty="0" smtClean="0"/>
                        <a:t>사회복지정보시스템에서 출력한 후원금품 수입</a:t>
                      </a:r>
                      <a:r>
                        <a:rPr lang="en-US" altLang="ko-KR" sz="1800" dirty="0" smtClean="0"/>
                        <a:t>·</a:t>
                      </a:r>
                      <a:r>
                        <a:rPr lang="ko-KR" altLang="en-US" sz="1800" dirty="0" smtClean="0"/>
                        <a:t>사용명세서</a:t>
                      </a:r>
                      <a:r>
                        <a:rPr lang="en-US" altLang="ko-KR" sz="1800" dirty="0" smtClean="0"/>
                        <a:t>,      </a:t>
                      </a:r>
                      <a:r>
                        <a:rPr lang="ko-KR" altLang="en-US" sz="1800" dirty="0" smtClean="0"/>
                        <a:t>후원자 현황가능</a:t>
                      </a:r>
                      <a:r>
                        <a:rPr lang="en-US" altLang="ko-KR" sz="1800" dirty="0" smtClean="0"/>
                        <a:t>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800" dirty="0" smtClean="0"/>
                        <a:t>- </a:t>
                      </a:r>
                      <a:r>
                        <a:rPr lang="ko-KR" altLang="en-US" sz="1800" dirty="0" smtClean="0"/>
                        <a:t>후원금품 </a:t>
                      </a:r>
                      <a:r>
                        <a:rPr lang="ko-KR" altLang="en-US" sz="1800" dirty="0" err="1" smtClean="0"/>
                        <a:t>지자체</a:t>
                      </a:r>
                      <a:r>
                        <a:rPr lang="ko-KR" altLang="en-US" sz="1800" dirty="0" smtClean="0"/>
                        <a:t> 보고공문 및 후원관련 서류 및 공개자료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1198444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1" dirty="0" smtClean="0"/>
                        <a:t>④ 지역사회 </a:t>
                      </a:r>
                      <a:endParaRPr lang="en-US" altLang="ko-KR" sz="1800" b="1" dirty="0" smtClean="0"/>
                    </a:p>
                    <a:p>
                      <a:pPr algn="l" latinLnBrk="1"/>
                      <a:r>
                        <a:rPr lang="en-US" altLang="ko-KR" sz="1800" b="1" dirty="0" smtClean="0"/>
                        <a:t>    </a:t>
                      </a:r>
                      <a:r>
                        <a:rPr lang="ko-KR" altLang="en-US" sz="1800" b="1" dirty="0" smtClean="0"/>
                        <a:t>협력체계 </a:t>
                      </a:r>
                      <a:endParaRPr lang="en-US" altLang="ko-KR" sz="1800" b="1" dirty="0" smtClean="0"/>
                    </a:p>
                    <a:p>
                      <a:pPr algn="l" latinLnBrk="1"/>
                      <a:r>
                        <a:rPr lang="en-US" altLang="ko-KR" sz="1800" b="1" dirty="0" smtClean="0"/>
                        <a:t>    </a:t>
                      </a:r>
                      <a:r>
                        <a:rPr lang="ko-KR" altLang="en-US" sz="1800" b="1" dirty="0" smtClean="0"/>
                        <a:t>구축</a:t>
                      </a:r>
                      <a:endParaRPr lang="ko-KR" alt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800" dirty="0" smtClean="0"/>
                        <a:t>- </a:t>
                      </a:r>
                      <a:r>
                        <a:rPr lang="ko-KR" altLang="en-US" sz="1800" dirty="0" smtClean="0"/>
                        <a:t>각종 협의회 입회서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자격증명서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협약서</a:t>
                      </a:r>
                      <a:r>
                        <a:rPr lang="en-US" altLang="ko-KR" sz="1800" dirty="0" smtClean="0"/>
                        <a:t>, </a:t>
                      </a:r>
                      <a:r>
                        <a:rPr lang="ko-KR" altLang="en-US" sz="1800" dirty="0" smtClean="0"/>
                        <a:t>공문 등의 관련 기록</a:t>
                      </a:r>
                      <a:endParaRPr lang="en-US" altLang="ko-KR" sz="1800" dirty="0" smtClean="0"/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800" dirty="0" smtClean="0"/>
                        <a:t>- </a:t>
                      </a:r>
                      <a:r>
                        <a:rPr lang="ko-KR" altLang="en-US" sz="1800" dirty="0" smtClean="0"/>
                        <a:t>시설종사자 참여확인 가능한 회의록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303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프로그램영역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3-1)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보호프로그램 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971600" y="1120246"/>
            <a:ext cx="7416824" cy="439951"/>
            <a:chOff x="323528" y="1120246"/>
            <a:chExt cx="7416824" cy="439951"/>
          </a:xfrm>
        </p:grpSpPr>
        <p:sp>
          <p:nvSpPr>
            <p:cNvPr id="6" name="대각선 방향의 모서리가 둥근 사각형 5"/>
            <p:cNvSpPr/>
            <p:nvPr/>
          </p:nvSpPr>
          <p:spPr>
            <a:xfrm>
              <a:off x="323528" y="1120246"/>
              <a:ext cx="7416824" cy="439951"/>
            </a:xfrm>
            <a:prstGeom prst="round2Diag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3528" y="1140166"/>
              <a:ext cx="7200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평가대상기간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: </a:t>
              </a: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현장평가기준 </a:t>
              </a:r>
              <a:r>
                <a:rPr lang="ko-KR" altLang="en-US" sz="2000" b="1" dirty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최근 </a:t>
              </a:r>
              <a:r>
                <a:rPr lang="en-US" altLang="ko-KR" sz="2000" b="1" dirty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1</a:t>
              </a:r>
              <a:r>
                <a:rPr lang="ko-KR" altLang="en-US" sz="2000" b="1" dirty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년</a:t>
              </a:r>
              <a:endParaRPr lang="en-US" altLang="ko-KR" sz="2000" b="1" dirty="0">
                <a:solidFill>
                  <a:schemeClr val="tx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24135" y="1865273"/>
            <a:ext cx="3599793" cy="4115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평가항목 및 평가내용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2276872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arenBoth"/>
            </a:pP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생활보호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생활안전 관리 운영 여부 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(1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점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 3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점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marL="342900" indent="-342900">
              <a:lnSpc>
                <a:spcPct val="150000"/>
              </a:lnSpc>
              <a:buAutoNum type="arabicParenBoth"/>
            </a:pPr>
            <a:r>
              <a:rPr lang="en-US" altLang="ko-KR" sz="2000" dirty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5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대 의무교육 운영 및 운영수준  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(1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점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 3</a:t>
            </a:r>
            <a:r>
              <a:rPr lang="ko-KR" altLang="en-US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점</a:t>
            </a:r>
            <a:r>
              <a:rPr lang="en-US" altLang="ko-KR" sz="2000" dirty="0" smtClean="0">
                <a:solidFill>
                  <a:schemeClr val="bg2">
                    <a:lumMod val="1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251520" y="3212976"/>
            <a:ext cx="8783690" cy="1015663"/>
            <a:chOff x="427685" y="5416281"/>
            <a:chExt cx="8496944" cy="2110448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427685" y="5583424"/>
              <a:ext cx="8463046" cy="1927618"/>
            </a:xfrm>
            <a:prstGeom prst="roundRect">
              <a:avLst>
                <a:gd name="adj" fmla="val 3593"/>
              </a:avLst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427685" y="5416281"/>
              <a:ext cx="8496944" cy="21104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000" dirty="0">
                  <a:solidFill>
                    <a:srgbClr val="FF0000"/>
                  </a:solidFill>
                  <a:latin typeface="08서울남산체 B" pitchFamily="18" charset="-127"/>
                  <a:ea typeface="08서울남산체 B" pitchFamily="18" charset="-127"/>
                </a:rPr>
                <a:t>※ </a:t>
              </a:r>
              <a:r>
                <a:rPr lang="ko-KR" altLang="en-US" sz="2000" dirty="0" smtClean="0">
                  <a:solidFill>
                    <a:srgbClr val="FF0000"/>
                  </a:solidFill>
                  <a:latin typeface="08서울남산체 B" pitchFamily="18" charset="-127"/>
                  <a:ea typeface="08서울남산체 B" pitchFamily="18" charset="-127"/>
                </a:rPr>
                <a:t>생활보호</a:t>
              </a:r>
              <a:r>
                <a:rPr lang="en-US" altLang="ko-KR" sz="2000" dirty="0" smtClean="0">
                  <a:solidFill>
                    <a:srgbClr val="FF0000"/>
                  </a:solidFill>
                  <a:latin typeface="08서울남산체 B" pitchFamily="18" charset="-127"/>
                  <a:ea typeface="08서울남산체 B" pitchFamily="18" charset="-127"/>
                </a:rPr>
                <a:t>- </a:t>
              </a:r>
              <a:r>
                <a:rPr lang="ko-KR" altLang="en-US" sz="2000" dirty="0" smtClean="0">
                  <a:latin typeface="08서울남산체 B" pitchFamily="18" charset="-127"/>
                  <a:ea typeface="08서울남산체 B" pitchFamily="18" charset="-127"/>
                </a:rPr>
                <a:t>일상생활</a:t>
              </a:r>
              <a:r>
                <a:rPr lang="en-US" altLang="ko-KR" sz="2000" dirty="0" smtClean="0">
                  <a:latin typeface="08서울남산체 B" pitchFamily="18" charset="-127"/>
                  <a:ea typeface="08서울남산체 B" pitchFamily="18" charset="-127"/>
                </a:rPr>
                <a:t>, </a:t>
              </a:r>
              <a:r>
                <a:rPr lang="ko-KR" altLang="en-US" sz="2000" dirty="0" smtClean="0">
                  <a:latin typeface="08서울남산체 B" pitchFamily="18" charset="-127"/>
                  <a:ea typeface="08서울남산체 B" pitchFamily="18" charset="-127"/>
                </a:rPr>
                <a:t>일상예절</a:t>
              </a:r>
              <a:r>
                <a:rPr lang="en-US" altLang="ko-KR" sz="2000" dirty="0" smtClean="0">
                  <a:latin typeface="08서울남산체 B" pitchFamily="18" charset="-127"/>
                  <a:ea typeface="08서울남산체 B" pitchFamily="18" charset="-127"/>
                </a:rPr>
                <a:t>, </a:t>
              </a:r>
              <a:r>
                <a:rPr lang="ko-KR" altLang="en-US" sz="2000" dirty="0" smtClean="0">
                  <a:latin typeface="08서울남산체 B" pitchFamily="18" charset="-127"/>
                  <a:ea typeface="08서울남산체 B" pitchFamily="18" charset="-127"/>
                </a:rPr>
                <a:t>위생</a:t>
              </a:r>
              <a:r>
                <a:rPr lang="en-US" altLang="ko-KR" sz="2000" dirty="0" smtClean="0">
                  <a:latin typeface="08서울남산체 B" pitchFamily="18" charset="-127"/>
                  <a:ea typeface="08서울남산체 B" pitchFamily="18" charset="-127"/>
                </a:rPr>
                <a:t>-</a:t>
              </a:r>
              <a:r>
                <a:rPr lang="ko-KR" altLang="en-US" sz="2000" dirty="0" smtClean="0">
                  <a:latin typeface="08서울남산체 B" pitchFamily="18" charset="-127"/>
                  <a:ea typeface="08서울남산체 B" pitchFamily="18" charset="-127"/>
                </a:rPr>
                <a:t>건강지도 등을 말함</a:t>
              </a:r>
              <a:endParaRPr lang="en-US" altLang="ko-KR" sz="2000" dirty="0" smtClean="0">
                <a:latin typeface="08서울남산체 B" pitchFamily="18" charset="-127"/>
                <a:ea typeface="08서울남산체 B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2000" dirty="0" smtClean="0">
                  <a:solidFill>
                    <a:srgbClr val="FF0000"/>
                  </a:solidFill>
                  <a:latin typeface="08서울남산체 B" pitchFamily="18" charset="-127"/>
                  <a:ea typeface="08서울남산체 B" pitchFamily="18" charset="-127"/>
                </a:rPr>
                <a:t>※ </a:t>
              </a:r>
              <a:r>
                <a:rPr lang="ko-KR" altLang="en-US" sz="2000" dirty="0" smtClean="0">
                  <a:solidFill>
                    <a:srgbClr val="FF0000"/>
                  </a:solidFill>
                  <a:latin typeface="08서울남산체 B" pitchFamily="18" charset="-127"/>
                  <a:ea typeface="08서울남산체 B" pitchFamily="18" charset="-127"/>
                </a:rPr>
                <a:t>생활안전</a:t>
              </a:r>
              <a:r>
                <a:rPr lang="en-US" altLang="ko-KR" sz="2000" dirty="0" smtClean="0">
                  <a:solidFill>
                    <a:srgbClr val="FF0000"/>
                  </a:solidFill>
                  <a:latin typeface="08서울남산체 B" pitchFamily="18" charset="-127"/>
                  <a:ea typeface="08서울남산체 B" pitchFamily="18" charset="-127"/>
                </a:rPr>
                <a:t>- </a:t>
              </a:r>
              <a:r>
                <a:rPr lang="ko-KR" altLang="en-US" sz="2000" dirty="0" smtClean="0">
                  <a:latin typeface="08서울남산체 B" pitchFamily="18" charset="-127"/>
                  <a:ea typeface="08서울남산체 B" pitchFamily="18" charset="-127"/>
                </a:rPr>
                <a:t>안전귀가지도 등을 말함</a:t>
              </a:r>
              <a:endParaRPr lang="en-US" altLang="ko-KR" sz="2000" b="1" dirty="0"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251520" y="4510943"/>
            <a:ext cx="8828598" cy="2086408"/>
            <a:chOff x="427685" y="5583423"/>
            <a:chExt cx="8540386" cy="1713550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427685" y="5583423"/>
              <a:ext cx="8463046" cy="1713550"/>
            </a:xfrm>
            <a:prstGeom prst="roundRect">
              <a:avLst>
                <a:gd name="adj" fmla="val 3593"/>
              </a:avLst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08서울남산체 B" pitchFamily="18" charset="-127"/>
                <a:ea typeface="08서울남산체 B" pitchFamily="18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471127" y="5625598"/>
              <a:ext cx="8496944" cy="15672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2000" dirty="0">
                  <a:solidFill>
                    <a:srgbClr val="FF0000"/>
                  </a:solidFill>
                  <a:latin typeface="08서울남산체 B" pitchFamily="18" charset="-127"/>
                  <a:ea typeface="08서울남산체 B" pitchFamily="18" charset="-127"/>
                </a:rPr>
                <a:t>※ 5</a:t>
              </a:r>
              <a:r>
                <a:rPr lang="ko-KR" altLang="en-US" sz="2000" dirty="0" err="1" smtClean="0">
                  <a:solidFill>
                    <a:srgbClr val="FF0000"/>
                  </a:solidFill>
                  <a:latin typeface="08서울남산체 B" pitchFamily="18" charset="-127"/>
                  <a:ea typeface="08서울남산체 B" pitchFamily="18" charset="-127"/>
                </a:rPr>
                <a:t>대의무교육이란</a:t>
              </a:r>
              <a:r>
                <a:rPr lang="en-US" altLang="ko-KR" sz="2000" dirty="0" smtClean="0">
                  <a:solidFill>
                    <a:srgbClr val="FF0000"/>
                  </a:solidFill>
                  <a:latin typeface="08서울남산체 B" pitchFamily="18" charset="-127"/>
                  <a:ea typeface="08서울남산체 B" pitchFamily="18" charset="-127"/>
                </a:rPr>
                <a:t>?</a:t>
              </a:r>
              <a:r>
                <a:rPr lang="ko-KR" altLang="en-US" sz="2000" dirty="0" smtClean="0">
                  <a:solidFill>
                    <a:srgbClr val="FF0000"/>
                  </a:solidFill>
                  <a:latin typeface="08서울남산체 B" pitchFamily="18" charset="-127"/>
                  <a:ea typeface="08서울남산체 B" pitchFamily="18" charset="-127"/>
                </a:rPr>
                <a:t> </a:t>
              </a:r>
              <a:r>
                <a:rPr lang="ko-KR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아동복지법에 명시된 성폭력 및 아동학대예방 교육</a:t>
              </a:r>
              <a:r>
                <a:rPr lang="en-US" altLang="ko-KR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, </a:t>
              </a:r>
              <a:endParaRPr lang="en-US" altLang="ko-K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08서울남산체 B" pitchFamily="18" charset="-127"/>
                <a:ea typeface="08서울남산체 B" pitchFamily="18" charset="-127"/>
              </a:endParaRPr>
            </a:p>
            <a:p>
              <a:r>
                <a:rPr lang="en-US" altLang="ko-KR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 </a:t>
              </a:r>
              <a:r>
                <a:rPr lang="en-US" altLang="ko-KR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   </a:t>
              </a:r>
              <a:r>
                <a:rPr lang="ko-KR" altLang="en-US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실종유괴예방</a:t>
              </a:r>
              <a:r>
                <a:rPr lang="en-US" altLang="ko-KR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, </a:t>
              </a:r>
              <a:r>
                <a:rPr lang="ko-KR" altLang="en-US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약물오남용예방</a:t>
              </a:r>
              <a:r>
                <a:rPr lang="en-US" altLang="ko-KR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, </a:t>
              </a:r>
              <a:r>
                <a:rPr lang="ko-KR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교통안전</a:t>
              </a:r>
              <a:r>
                <a:rPr lang="en-US" altLang="ko-KR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, </a:t>
              </a:r>
              <a:r>
                <a:rPr lang="ko-KR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재난대비 교육을 말함</a:t>
              </a:r>
              <a:endParaRPr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08서울남산체 B" pitchFamily="18" charset="-127"/>
                <a:ea typeface="08서울남산체 B" pitchFamily="18" charset="-127"/>
              </a:endParaRPr>
            </a:p>
            <a:p>
              <a:endPara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  <a:latin typeface="08서울남산체 B" pitchFamily="18" charset="-127"/>
                <a:ea typeface="08서울남산체 B" pitchFamily="18" charset="-127"/>
              </a:endParaRPr>
            </a:p>
            <a:p>
              <a:r>
                <a:rPr lang="en-US" altLang="ko-KR" sz="2000" b="1" dirty="0">
                  <a:solidFill>
                    <a:srgbClr val="0070C0"/>
                  </a:solidFill>
                  <a:latin typeface="08서울남산체 B" pitchFamily="18" charset="-127"/>
                  <a:ea typeface="08서울남산체 B" pitchFamily="18" charset="-127"/>
                </a:rPr>
                <a:t>※ </a:t>
              </a:r>
              <a:r>
                <a:rPr lang="ko-KR" altLang="en-US" sz="2000" b="1" dirty="0">
                  <a:solidFill>
                    <a:srgbClr val="0070C0"/>
                  </a:solidFill>
                  <a:latin typeface="08서울남산체 B" pitchFamily="18" charset="-127"/>
                  <a:ea typeface="08서울남산체 B" pitchFamily="18" charset="-127"/>
                </a:rPr>
                <a:t>아동이 </a:t>
              </a:r>
              <a:r>
                <a:rPr lang="en-US" altLang="ko-KR" sz="2000" b="1" dirty="0">
                  <a:solidFill>
                    <a:srgbClr val="0070C0"/>
                  </a:solidFill>
                  <a:latin typeface="08서울남산체 B" pitchFamily="18" charset="-127"/>
                  <a:ea typeface="08서울남산체 B" pitchFamily="18" charset="-127"/>
                </a:rPr>
                <a:t>5</a:t>
              </a:r>
              <a:r>
                <a:rPr lang="ko-KR" altLang="en-US" sz="2000" b="1" dirty="0">
                  <a:solidFill>
                    <a:srgbClr val="0070C0"/>
                  </a:solidFill>
                  <a:latin typeface="08서울남산체 B" pitchFamily="18" charset="-127"/>
                  <a:ea typeface="08서울남산체 B" pitchFamily="18" charset="-127"/>
                </a:rPr>
                <a:t>대 의무교육을 학교에서 수료했을 경우</a:t>
              </a:r>
              <a:r>
                <a:rPr lang="en-US" altLang="ko-KR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, </a:t>
              </a:r>
            </a:p>
            <a:p>
              <a:r>
                <a:rPr lang="ko-KR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학교에서 받은 관련공문이나 수료증 등으로 </a:t>
              </a:r>
              <a:endParaRPr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08서울남산체 B" pitchFamily="18" charset="-127"/>
                <a:ea typeface="08서울남산체 B" pitchFamily="18" charset="-127"/>
              </a:endParaRPr>
            </a:p>
            <a:p>
              <a:r>
                <a:rPr lang="en-US" altLang="ko-KR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5</a:t>
              </a:r>
              <a:r>
                <a:rPr lang="ko-KR" altLang="en-US" sz="20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대의무교육</a:t>
              </a:r>
              <a:r>
                <a:rPr lang="ko-KR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 관련 평가서류 중 프로그램일지 전부 또는 일부를 대체할 수 </a:t>
              </a:r>
              <a:r>
                <a:rPr lang="ko-KR" altLang="en-US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08서울남산체 B" pitchFamily="18" charset="-127"/>
                  <a:ea typeface="08서울남산체 B" pitchFamily="18" charset="-127"/>
                </a:rPr>
                <a:t>있음</a:t>
              </a:r>
              <a:endParaRPr lang="en-US" altLang="ko-K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08서울남산체 B" pitchFamily="18" charset="-127"/>
                <a:ea typeface="08서울남산체 B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630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프로그램영역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3-1)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보호프로그램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135" y="1340768"/>
            <a:ext cx="3599793" cy="4115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평가기준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620088"/>
              </p:ext>
            </p:extLst>
          </p:nvPr>
        </p:nvGraphicFramePr>
        <p:xfrm>
          <a:off x="179512" y="2476696"/>
          <a:ext cx="8856984" cy="1428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4680520"/>
              </a:tblGrid>
              <a:tr h="26561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6246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생활보호</a:t>
                      </a:r>
                      <a:r>
                        <a:rPr lang="en-US" altLang="ko-KR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생활안전관리가 형식적이고 비정기적으로 이루어지고 있다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생활보호</a:t>
                      </a:r>
                      <a:r>
                        <a:rPr lang="en-US" altLang="ko-KR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생활안전관리가 사업계획에 따라 정기적으로 이루어지고 있으며</a:t>
                      </a:r>
                      <a:r>
                        <a:rPr lang="en-US" altLang="ko-KR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기록되어 있다</a:t>
                      </a:r>
                      <a:r>
                        <a:rPr lang="en-US" altLang="ko-KR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.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7544" y="2004578"/>
            <a:ext cx="698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ea"/>
              <a:buAutoNum type="circleNumDbPlain"/>
            </a:pPr>
            <a:r>
              <a:rPr lang="ko-KR" altLang="en-US" sz="2000" b="1" dirty="0" smtClean="0">
                <a:latin typeface="+mn-ea"/>
              </a:rPr>
              <a:t>생활보호</a:t>
            </a:r>
            <a:r>
              <a:rPr lang="en-US" altLang="ko-KR" sz="2000" b="1" dirty="0" smtClean="0">
                <a:latin typeface="+mn-ea"/>
              </a:rPr>
              <a:t>/ </a:t>
            </a:r>
            <a:r>
              <a:rPr lang="ko-KR" altLang="en-US" sz="2000" b="1" dirty="0" smtClean="0">
                <a:latin typeface="+mn-ea"/>
              </a:rPr>
              <a:t>생활안전관리 운영수준 </a:t>
            </a:r>
            <a:r>
              <a:rPr lang="ko-KR" altLang="en-US" sz="2000" b="1" dirty="0">
                <a:latin typeface="+mn-ea"/>
              </a:rPr>
              <a:t>평</a:t>
            </a:r>
            <a:r>
              <a:rPr lang="ko-KR" altLang="en-US" sz="2000" b="1" dirty="0" smtClean="0">
                <a:latin typeface="+mn-ea"/>
              </a:rPr>
              <a:t>가기준</a:t>
            </a:r>
            <a:endParaRPr lang="ko-KR" altLang="en-US" sz="2000" b="1" dirty="0">
              <a:latin typeface="+mn-ea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415241"/>
              </p:ext>
            </p:extLst>
          </p:nvPr>
        </p:nvGraphicFramePr>
        <p:xfrm>
          <a:off x="179512" y="4593063"/>
          <a:ext cx="8856984" cy="1428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4680520"/>
              </a:tblGrid>
              <a:tr h="26561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6246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대 의무교육이 형식적이고 비정기적으로 이루어지고 있다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대 의무교육이 사업계획에 따라 정기적으로 이루어지고 있으며</a:t>
                      </a:r>
                      <a:r>
                        <a:rPr lang="en-US" altLang="ko-KR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계획</a:t>
                      </a:r>
                      <a:r>
                        <a:rPr lang="en-US" altLang="ko-KR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실행</a:t>
                      </a:r>
                      <a:r>
                        <a:rPr lang="en-US" altLang="ko-KR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평가의 과정이 기록되어 있다</a:t>
                      </a:r>
                      <a:r>
                        <a:rPr lang="en-US" altLang="ko-KR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.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67544" y="4120945"/>
            <a:ext cx="6984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latin typeface="+mn-ea"/>
              </a:rPr>
              <a:t>② </a:t>
            </a:r>
            <a:r>
              <a:rPr lang="en-US" altLang="ko-KR" sz="2000" b="1" dirty="0" smtClean="0">
                <a:latin typeface="+mn-ea"/>
              </a:rPr>
              <a:t>5</a:t>
            </a:r>
            <a:r>
              <a:rPr lang="ko-KR" altLang="en-US" sz="2000" b="1" dirty="0" smtClean="0">
                <a:latin typeface="+mn-ea"/>
              </a:rPr>
              <a:t>대 의무교육 운영수준 평가기준</a:t>
            </a:r>
            <a:endParaRPr lang="ko-KR" altLang="en-US" sz="2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1745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프로그램영역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3-1)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보호프로그램 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135" y="1001177"/>
            <a:ext cx="3599793" cy="4115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평점기준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475140"/>
              </p:ext>
            </p:extLst>
          </p:nvPr>
        </p:nvGraphicFramePr>
        <p:xfrm>
          <a:off x="304512" y="1484784"/>
          <a:ext cx="8641773" cy="3240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03192"/>
                <a:gridCol w="792088"/>
                <a:gridCol w="6246493"/>
              </a:tblGrid>
              <a:tr h="3878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strike="noStrike" kern="1200" dirty="0" smtClean="0">
                          <a:solidFill>
                            <a:sysClr val="windowText" lastClr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 분</a:t>
                      </a:r>
                      <a:endParaRPr lang="ko-KR" altLang="en-US" sz="1800" b="0" strike="noStrike" kern="1200" dirty="0">
                        <a:solidFill>
                          <a:sysClr val="windowText" lastClr="0000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strike="noStrike" kern="1200" dirty="0" smtClean="0">
                          <a:solidFill>
                            <a:sysClr val="windowText" lastClr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 수</a:t>
                      </a:r>
                      <a:endParaRPr lang="ko-KR" altLang="en-US" sz="1800" b="0" strike="noStrike" kern="1200" dirty="0">
                        <a:solidFill>
                          <a:sysClr val="windowText" lastClr="0000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strike="noStrike" kern="1200" dirty="0" smtClean="0">
                          <a:solidFill>
                            <a:sysClr val="windowText" lastClr="00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                   준</a:t>
                      </a:r>
                      <a:endParaRPr lang="ko-KR" altLang="en-US" sz="1800" b="0" strike="noStrike" kern="1200" dirty="0">
                        <a:solidFill>
                          <a:sysClr val="windowText" lastClr="0000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51062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strike="noStrike" kern="1200" spc="-3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점수획득불가</a:t>
                      </a:r>
                      <a:endParaRPr lang="ko-KR" altLang="en-US" sz="2000" b="1" strike="noStrike" kern="1200" spc="-3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20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endParaRPr lang="ko-KR" altLang="en-US" sz="20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ko-KR" altLang="en-US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생활보호 및 생활안전</a:t>
                      </a:r>
                      <a:r>
                        <a:rPr lang="en-US" altLang="ko-KR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5</a:t>
                      </a:r>
                      <a:r>
                        <a:rPr lang="ko-KR" altLang="en-US" sz="2000" kern="1200" dirty="0" err="1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대의무교육</a:t>
                      </a:r>
                      <a:r>
                        <a:rPr lang="ko-KR" altLang="en-US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확인불가</a:t>
                      </a:r>
                      <a:endParaRPr lang="ko-KR" altLang="en-US" sz="2000" b="1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noFill/>
                  </a:tcPr>
                </a:tc>
              </a:tr>
              <a:tr h="47584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kern="12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매우미흡</a:t>
                      </a:r>
                      <a:endParaRPr lang="ko-KR" altLang="en-US" sz="20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20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1</a:t>
                      </a:r>
                      <a:endParaRPr lang="ko-KR" altLang="en-US" sz="20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 총점이 </a:t>
                      </a:r>
                      <a:r>
                        <a:rPr lang="en-US" altLang="ko-KR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2000" b="1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809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미흡</a:t>
                      </a:r>
                      <a:endParaRPr lang="ko-KR" altLang="en-US" sz="20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20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2</a:t>
                      </a:r>
                      <a:endParaRPr lang="ko-KR" altLang="en-US" sz="20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 총점이 </a:t>
                      </a:r>
                      <a:r>
                        <a:rPr lang="en-US" altLang="ko-KR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2000" b="1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noFill/>
                  </a:tcPr>
                </a:tc>
              </a:tr>
              <a:tr h="47188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보통</a:t>
                      </a:r>
                      <a:endParaRPr lang="ko-KR" altLang="en-US" sz="20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20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3</a:t>
                      </a:r>
                      <a:endParaRPr lang="ko-KR" altLang="en-US" sz="20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 총점이 </a:t>
                      </a:r>
                      <a:r>
                        <a:rPr lang="en-US" altLang="ko-KR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r>
                        <a:rPr lang="ko-KR" altLang="en-US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2000" b="1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20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우수</a:t>
                      </a:r>
                      <a:endParaRPr lang="ko-KR" altLang="en-US" sz="20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20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4</a:t>
                      </a:r>
                      <a:endParaRPr lang="ko-KR" altLang="en-US" sz="20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 총점이 </a:t>
                      </a:r>
                      <a:r>
                        <a:rPr lang="en-US" altLang="ko-KR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4-5</a:t>
                      </a:r>
                      <a:r>
                        <a:rPr lang="ko-KR" altLang="en-US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2000" b="1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noFill/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kern="12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탁월</a:t>
                      </a:r>
                      <a:endParaRPr lang="ko-KR" altLang="en-US" sz="20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5</a:t>
                      </a:r>
                      <a:endParaRPr lang="ko-KR" altLang="en-US" sz="2000" b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ts val="2500"/>
                        </a:lnSpc>
                      </a:pPr>
                      <a:r>
                        <a:rPr lang="en-US" altLang="ko-KR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 총점이 </a:t>
                      </a:r>
                      <a:r>
                        <a:rPr lang="en-US" altLang="ko-KR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6</a:t>
                      </a:r>
                      <a:r>
                        <a:rPr lang="ko-KR" altLang="en-US" sz="2000" kern="1200" dirty="0" smtClean="0"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2000" b="1" kern="1200" spc="-90" baseline="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 marL="36000" marR="3600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67544" y="4901098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평가준비 및 확인서류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33553" y="5420845"/>
            <a:ext cx="8783690" cy="1032491"/>
            <a:chOff x="233553" y="5557012"/>
            <a:chExt cx="8783690" cy="784536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1" name="그룹 10"/>
            <p:cNvGrpSpPr/>
            <p:nvPr/>
          </p:nvGrpSpPr>
          <p:grpSpPr>
            <a:xfrm>
              <a:off x="233553" y="5557012"/>
              <a:ext cx="8783690" cy="784536"/>
              <a:chOff x="427685" y="5581599"/>
              <a:chExt cx="8496944" cy="1929443"/>
            </a:xfrm>
            <a:grpFill/>
          </p:grpSpPr>
          <p:sp>
            <p:nvSpPr>
              <p:cNvPr id="12" name="모서리가 둥근 직사각형 11"/>
              <p:cNvSpPr/>
              <p:nvPr/>
            </p:nvSpPr>
            <p:spPr>
              <a:xfrm>
                <a:off x="427685" y="5583424"/>
                <a:ext cx="8463046" cy="1927618"/>
              </a:xfrm>
              <a:prstGeom prst="roundRect">
                <a:avLst>
                  <a:gd name="adj" fmla="val 3593"/>
                </a:avLst>
              </a:prstGeom>
              <a:grpFill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427685" y="5581599"/>
                <a:ext cx="8496944" cy="908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US" altLang="ko-KR" b="1" dirty="0">
                  <a:latin typeface="+mn-ea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539552" y="5611061"/>
              <a:ext cx="3170118" cy="30402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① 연 </a:t>
              </a:r>
              <a:r>
                <a:rPr lang="en-US" altLang="ko-KR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·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월간사업계획서</a:t>
              </a:r>
              <a:endParaRPr lang="ko-KR" altLang="en-US" sz="2000" b="1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44712" y="5628674"/>
              <a:ext cx="4355680" cy="304023"/>
            </a:xfrm>
            <a:prstGeom prst="rect">
              <a:avLst/>
            </a:prstGeom>
            <a:grpFill/>
          </p:spPr>
          <p:txBody>
            <a:bodyPr wrap="none" rtlCol="0" anchor="ctr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② 운영일지</a:t>
              </a:r>
              <a:r>
                <a:rPr lang="en-US" altLang="ko-KR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(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생활보호</a:t>
              </a:r>
              <a:r>
                <a:rPr lang="en-US" altLang="ko-KR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/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생활안전관리</a:t>
              </a:r>
              <a:r>
                <a:rPr lang="en-US" altLang="ko-KR" sz="2000" b="1" dirty="0" smtClean="0">
                  <a:solidFill>
                    <a:srgbClr val="C0000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  <a:endParaRPr lang="ko-KR" altLang="en-US" sz="2000" b="1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39552" y="5981935"/>
              <a:ext cx="7638630" cy="304023"/>
            </a:xfrm>
            <a:prstGeom prst="rect">
              <a:avLst/>
            </a:prstGeom>
            <a:grpFill/>
          </p:spPr>
          <p:txBody>
            <a:bodyPr wrap="none" rtlCol="0" anchor="ctr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③ 프로그램계획서</a:t>
              </a:r>
              <a:r>
                <a:rPr lang="en-US" altLang="ko-KR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, 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프로그램일지</a:t>
              </a:r>
              <a:r>
                <a:rPr lang="en-US" altLang="ko-KR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, 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프로그램평가서 </a:t>
              </a:r>
              <a:r>
                <a:rPr lang="en-US" altLang="ko-KR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(5</a:t>
              </a:r>
              <a:r>
                <a:rPr lang="ko-KR" altLang="en-US" sz="2000" b="1" dirty="0" err="1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대의무교육</a:t>
              </a:r>
              <a:r>
                <a:rPr lang="en-US" altLang="ko-KR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)</a:t>
              </a:r>
              <a:endParaRPr lang="ko-KR" altLang="en-US" sz="2000" b="1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478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프로그램영역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3-2)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교육 프로그램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971600" y="1120246"/>
            <a:ext cx="7416824" cy="439951"/>
            <a:chOff x="323528" y="1120246"/>
            <a:chExt cx="7416824" cy="439951"/>
          </a:xfrm>
        </p:grpSpPr>
        <p:sp>
          <p:nvSpPr>
            <p:cNvPr id="6" name="대각선 방향의 모서리가 둥근 사각형 5"/>
            <p:cNvSpPr/>
            <p:nvPr/>
          </p:nvSpPr>
          <p:spPr>
            <a:xfrm>
              <a:off x="323528" y="1120246"/>
              <a:ext cx="7416824" cy="439951"/>
            </a:xfrm>
            <a:prstGeom prst="round2Diag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3528" y="1140166"/>
              <a:ext cx="7200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평가대상기간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: </a:t>
              </a: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현장평가기준 </a:t>
              </a:r>
              <a:r>
                <a:rPr lang="ko-KR" altLang="en-US" sz="2000" b="1" dirty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최근 </a:t>
              </a:r>
              <a:r>
                <a:rPr lang="en-US" altLang="ko-KR" sz="2000" b="1" dirty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1</a:t>
              </a:r>
              <a:r>
                <a:rPr lang="ko-KR" altLang="en-US" sz="2000" b="1" dirty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년</a:t>
              </a:r>
              <a:endParaRPr lang="en-US" altLang="ko-KR" sz="2000" b="1" dirty="0">
                <a:solidFill>
                  <a:schemeClr val="tx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24135" y="1700808"/>
            <a:ext cx="3599793" cy="4115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평가항목별 평가내용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339566"/>
              </p:ext>
            </p:extLst>
          </p:nvPr>
        </p:nvGraphicFramePr>
        <p:xfrm>
          <a:off x="251520" y="2178484"/>
          <a:ext cx="8712968" cy="153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968"/>
              </a:tblGrid>
              <a:tr h="153854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교육지원 프로그램 중에서 주 </a:t>
                      </a: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 </a:t>
                      </a: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개월</a:t>
                      </a: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최소 </a:t>
                      </a: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10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이상 지속 운영하는</a:t>
                      </a:r>
                      <a:r>
                        <a:rPr lang="en-US" altLang="ko-KR" sz="2000" b="0" baseline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</a:p>
                    <a:p>
                      <a:pPr algn="l" latinLnBrk="1"/>
                      <a:r>
                        <a:rPr lang="ko-KR" altLang="en-US" sz="2000" b="0" baseline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프로그램의 운영 여부와 운영 수준</a:t>
                      </a:r>
                      <a:endParaRPr lang="en-US" altLang="ko-KR" sz="2000" b="0" baseline="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/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l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※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교육프로그램이란 </a:t>
                      </a:r>
                      <a:r>
                        <a:rPr lang="ko-KR" alt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수준별 교과학습교육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독서교육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글쓰기교육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환경교육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생태교육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특기적성 교육 등을 말함</a:t>
                      </a:r>
                      <a:endParaRPr lang="ko-KR" altLang="en-US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69504" y="3892986"/>
            <a:ext cx="1798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평가기준</a:t>
            </a:r>
            <a:endParaRPr lang="ko-KR" altLang="en-US" sz="2000" b="1" dirty="0">
              <a:latin typeface="+mn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052802"/>
              </p:ext>
            </p:extLst>
          </p:nvPr>
        </p:nvGraphicFramePr>
        <p:xfrm>
          <a:off x="179512" y="4405174"/>
          <a:ext cx="8856984" cy="2120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2952328"/>
                <a:gridCol w="2952328"/>
              </a:tblGrid>
              <a:tr h="42403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부실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보통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우수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96135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교육프로그램이 형식적이고 비정기적으로 이루어지고 있다</a:t>
                      </a:r>
                      <a:endParaRPr lang="ko-KR" altLang="en-US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교육프로그램이 정기적으로 이루어지고 있으며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계획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실행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평가의 과정이 기록되어 있다</a:t>
                      </a:r>
                      <a:endParaRPr lang="ko-KR" altLang="en-US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교육 지원프로그램이 이용아동의 수준을 반영하여</a:t>
                      </a:r>
                      <a:r>
                        <a:rPr lang="en-US" altLang="ko-KR" sz="16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6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정기적으로 이루어지고 있으며</a:t>
                      </a:r>
                      <a:r>
                        <a:rPr lang="en-US" altLang="ko-KR" sz="16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계획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실행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평가의 과정을 연결하여 정리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기록하고 있다</a:t>
                      </a:r>
                      <a:endParaRPr lang="ko-KR" altLang="en-US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031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프로그램영역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3-2)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교육 프로그램 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135" y="1124744"/>
            <a:ext cx="8693108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평점기준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012521"/>
              </p:ext>
            </p:extLst>
          </p:nvPr>
        </p:nvGraphicFramePr>
        <p:xfrm>
          <a:off x="251520" y="1628800"/>
          <a:ext cx="8712968" cy="26642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66829"/>
                <a:gridCol w="757649"/>
                <a:gridCol w="6288490"/>
              </a:tblGrid>
              <a:tr h="4403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구분</a:t>
                      </a:r>
                      <a:endParaRPr lang="ko-KR" altLang="en-US" sz="18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</a:t>
                      </a:r>
                      <a:endParaRPr lang="ko-KR" altLang="en-US" sz="18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       준</a:t>
                      </a:r>
                      <a:endParaRPr lang="ko-KR" altLang="en-US" sz="18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56772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점수획득불가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교육프로그램 운영을 확인할 수 없음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매우미흡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제시된 프로그램 평가결과 평가기준 점수가 부실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보통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제시된 프로그램 평가결과 평가기준 점수가 보통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탁월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제시된 프로그램 평가결과 평가기준 점수가 우수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7544" y="4653136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평가준비 및 확인서류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33553" y="5163507"/>
            <a:ext cx="8783690" cy="1041868"/>
            <a:chOff x="233553" y="5549887"/>
            <a:chExt cx="8783690" cy="791661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2" name="그룹 11"/>
            <p:cNvGrpSpPr/>
            <p:nvPr/>
          </p:nvGrpSpPr>
          <p:grpSpPr>
            <a:xfrm>
              <a:off x="233553" y="5557012"/>
              <a:ext cx="8783690" cy="784536"/>
              <a:chOff x="427685" y="5581599"/>
              <a:chExt cx="8496944" cy="1929443"/>
            </a:xfrm>
            <a:grpFill/>
          </p:grpSpPr>
          <p:sp>
            <p:nvSpPr>
              <p:cNvPr id="16" name="모서리가 둥근 직사각형 15"/>
              <p:cNvSpPr/>
              <p:nvPr/>
            </p:nvSpPr>
            <p:spPr>
              <a:xfrm>
                <a:off x="427685" y="5583424"/>
                <a:ext cx="8463046" cy="1927618"/>
              </a:xfrm>
              <a:prstGeom prst="roundRect">
                <a:avLst>
                  <a:gd name="adj" fmla="val 3593"/>
                </a:avLst>
              </a:prstGeom>
              <a:grpFill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427685" y="5581599"/>
                <a:ext cx="8496944" cy="74769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endParaRPr lang="en-US" altLang="ko-KR" sz="2000" b="1" dirty="0">
                  <a:latin typeface="+mn-ea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539552" y="5587074"/>
              <a:ext cx="2595582" cy="246284"/>
            </a:xfrm>
            <a:prstGeom prst="rect">
              <a:avLst/>
            </a:prstGeom>
            <a:grpFill/>
          </p:spPr>
          <p:txBody>
            <a:bodyPr wrap="none" rtlCol="0" anchor="ctr">
              <a:spAutoFit/>
            </a:bodyPr>
            <a:lstStyle/>
            <a:p>
              <a:r>
                <a:rPr lang="ko-KR" altLang="en-US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① 연 </a:t>
              </a:r>
              <a:r>
                <a:rPr lang="en-US" altLang="ko-KR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·</a:t>
              </a:r>
              <a:r>
                <a:rPr lang="ko-KR" altLang="en-US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월간사업계획서</a:t>
              </a:r>
              <a:endParaRPr lang="ko-KR" altLang="en-US" b="1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551868" y="5549887"/>
              <a:ext cx="2748324" cy="30402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② </a:t>
              </a:r>
              <a:r>
                <a:rPr lang="ko-KR" altLang="en-US" sz="2000" b="1" dirty="0" err="1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프로그램별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계획서</a:t>
              </a:r>
              <a:endParaRPr lang="ko-KR" altLang="en-US" sz="2000" b="1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9552" y="5981934"/>
              <a:ext cx="6768752" cy="30402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③ </a:t>
              </a:r>
              <a:r>
                <a:rPr lang="ko-KR" altLang="en-US" sz="2000" b="1" dirty="0" err="1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프로그램별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일지           ④ </a:t>
              </a:r>
              <a:r>
                <a:rPr lang="ko-KR" altLang="en-US" sz="2000" b="1" dirty="0" err="1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프로그램별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평가서</a:t>
              </a:r>
              <a:endParaRPr lang="ko-KR" altLang="en-US" sz="2000" b="1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029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프로그램영역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3-3)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문화 프로그램 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971600" y="1120246"/>
            <a:ext cx="7416824" cy="439951"/>
            <a:chOff x="323528" y="1120246"/>
            <a:chExt cx="7416824" cy="439951"/>
          </a:xfrm>
        </p:grpSpPr>
        <p:sp>
          <p:nvSpPr>
            <p:cNvPr id="6" name="대각선 방향의 모서리가 둥근 사각형 5"/>
            <p:cNvSpPr/>
            <p:nvPr/>
          </p:nvSpPr>
          <p:spPr>
            <a:xfrm>
              <a:off x="323528" y="1120246"/>
              <a:ext cx="7416824" cy="439951"/>
            </a:xfrm>
            <a:prstGeom prst="round2Diag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3528" y="1140166"/>
              <a:ext cx="7200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평가대상기간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: </a:t>
              </a: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현장평가기준 최근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1</a:t>
              </a: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년</a:t>
              </a:r>
              <a:endParaRPr lang="en-US" altLang="ko-KR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24135" y="1700808"/>
            <a:ext cx="3599793" cy="4115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평가항목별 평가내용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125943"/>
              </p:ext>
            </p:extLst>
          </p:nvPr>
        </p:nvGraphicFramePr>
        <p:xfrm>
          <a:off x="251520" y="2178484"/>
          <a:ext cx="8712968" cy="1538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968"/>
              </a:tblGrid>
              <a:tr h="153854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문화 프로그램의 운영 여부 및  운영 수준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/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marL="0" marR="0" indent="0" algn="l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※ 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문화프로그램이란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아동대상의 다양한 관람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견학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캠프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여행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체육대회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자체발표회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전시회 등의 행사를 말함</a:t>
                      </a:r>
                      <a:endParaRPr lang="ko-KR" altLang="en-US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69504" y="3892986"/>
            <a:ext cx="1798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평가기준</a:t>
            </a:r>
            <a:endParaRPr lang="ko-KR" altLang="en-US" sz="2000" b="1" dirty="0">
              <a:latin typeface="+mn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236356"/>
              </p:ext>
            </p:extLst>
          </p:nvPr>
        </p:nvGraphicFramePr>
        <p:xfrm>
          <a:off x="179512" y="4405174"/>
          <a:ext cx="8856984" cy="1904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2952328"/>
                <a:gridCol w="2952328"/>
              </a:tblGrid>
              <a:tr h="38083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부실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보통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우수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52331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문화프로그램이 형식적이고 비정기적으로 이루어지고 있다</a:t>
                      </a:r>
                      <a:endParaRPr lang="ko-KR" altLang="en-US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문화프로그램이 정기적으로 이루어지고 있으며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계획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실행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평가의 과정이 기록되어 있다</a:t>
                      </a:r>
                      <a:endParaRPr lang="ko-KR" altLang="en-US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아동의 욕구를 반영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하여 문화프로그램을 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정기적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으로 운영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계획</a:t>
                      </a:r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실행</a:t>
                      </a:r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평가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의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과정을 </a:t>
                      </a:r>
                      <a:endParaRPr lang="en-US" altLang="ko-KR" sz="1600" dirty="0" smtClean="0">
                        <a:solidFill>
                          <a:srgbClr val="FF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연결하여 정리 기록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하고 있다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.</a:t>
                      </a:r>
                      <a:endParaRPr lang="ko-KR" altLang="en-US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70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프로그램영역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3-3)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문화 프로그램 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4901098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평가준비 및 확인서류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33553" y="5411469"/>
            <a:ext cx="8783690" cy="1041868"/>
            <a:chOff x="233553" y="5549887"/>
            <a:chExt cx="8783690" cy="791661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2" name="그룹 11"/>
            <p:cNvGrpSpPr/>
            <p:nvPr/>
          </p:nvGrpSpPr>
          <p:grpSpPr>
            <a:xfrm>
              <a:off x="233553" y="5557012"/>
              <a:ext cx="8783690" cy="784536"/>
              <a:chOff x="427685" y="5581599"/>
              <a:chExt cx="8496944" cy="1929443"/>
            </a:xfrm>
            <a:grpFill/>
          </p:grpSpPr>
          <p:sp>
            <p:nvSpPr>
              <p:cNvPr id="16" name="모서리가 둥근 직사각형 15"/>
              <p:cNvSpPr/>
              <p:nvPr/>
            </p:nvSpPr>
            <p:spPr>
              <a:xfrm>
                <a:off x="427685" y="5583424"/>
                <a:ext cx="8463046" cy="1927618"/>
              </a:xfrm>
              <a:prstGeom prst="roundRect">
                <a:avLst>
                  <a:gd name="adj" fmla="val 3593"/>
                </a:avLst>
              </a:prstGeom>
              <a:grpFill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427685" y="5581599"/>
                <a:ext cx="8496944" cy="90831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endParaRPr lang="en-US" altLang="ko-KR" b="1" dirty="0">
                  <a:latin typeface="+mn-ea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539552" y="5558205"/>
              <a:ext cx="2775119" cy="304023"/>
            </a:xfrm>
            <a:prstGeom prst="rect">
              <a:avLst/>
            </a:prstGeom>
            <a:grpFill/>
          </p:spPr>
          <p:txBody>
            <a:bodyPr wrap="none" rtlCol="0" anchor="ctr">
              <a:spAutoFit/>
            </a:bodyPr>
            <a:lstStyle/>
            <a:p>
              <a:r>
                <a:rPr lang="ko-KR" altLang="en-US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① 연 </a:t>
              </a:r>
              <a:r>
                <a:rPr lang="en-US" altLang="ko-KR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·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월간사업계획서</a:t>
              </a:r>
              <a:endParaRPr lang="ko-KR" altLang="en-US" sz="2000" b="1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635896" y="5549887"/>
              <a:ext cx="2616422" cy="304023"/>
            </a:xfrm>
            <a:prstGeom prst="rect">
              <a:avLst/>
            </a:prstGeom>
            <a:grpFill/>
          </p:spPr>
          <p:txBody>
            <a:bodyPr wrap="none" rtlCol="0" anchor="ctr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② </a:t>
              </a:r>
              <a:r>
                <a:rPr lang="ko-KR" altLang="en-US" sz="2000" b="1" dirty="0" err="1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프로그램별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계획서</a:t>
              </a:r>
              <a:endParaRPr lang="ko-KR" altLang="en-US" sz="2000" b="1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9552" y="5981935"/>
              <a:ext cx="5760640" cy="30402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③ </a:t>
              </a:r>
              <a:r>
                <a:rPr lang="ko-KR" altLang="en-US" sz="2000" b="1" dirty="0" err="1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프로그램별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일지           ④ </a:t>
              </a:r>
              <a:r>
                <a:rPr lang="ko-KR" altLang="en-US" sz="2000" b="1" dirty="0" err="1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프로그램별</a:t>
              </a:r>
              <a:r>
                <a:rPr lang="ko-KR" altLang="en-US" sz="2000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평가서</a:t>
              </a:r>
              <a:endParaRPr lang="ko-KR" altLang="en-US" sz="2000" b="1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24135" y="1124744"/>
            <a:ext cx="8693108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평점기준 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45616"/>
              </p:ext>
            </p:extLst>
          </p:nvPr>
        </p:nvGraphicFramePr>
        <p:xfrm>
          <a:off x="251520" y="1628800"/>
          <a:ext cx="8712968" cy="26642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66829"/>
                <a:gridCol w="757649"/>
                <a:gridCol w="6288490"/>
              </a:tblGrid>
              <a:tr h="4403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구분</a:t>
                      </a:r>
                      <a:endParaRPr lang="ko-KR" altLang="en-US" sz="1800" b="1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점수</a:t>
                      </a:r>
                      <a:endParaRPr lang="ko-KR" altLang="en-US" sz="1800" b="1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  <a:cs typeface="+mn-cs"/>
                        </a:rPr>
                        <a:t>기       준</a:t>
                      </a:r>
                      <a:endParaRPr lang="ko-KR" altLang="en-US" sz="1800" b="1" kern="12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  <a:cs typeface="+mn-cs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56772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점수획득불가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문화프로그램 운영을 확인할 수 없음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매우미흡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제시된 프로그램 평가결과 평가기준 점수가 부실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보통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제시된 프로그램 평가결과 평가기준 점수가 보통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탁월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제시된 프로그램 평가결과 평가기준 점수가 우수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50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프로그램영역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3-4)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정서지원 프로그램 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971600" y="1120246"/>
            <a:ext cx="7416824" cy="439951"/>
            <a:chOff x="323528" y="1120246"/>
            <a:chExt cx="7416824" cy="439951"/>
          </a:xfrm>
        </p:grpSpPr>
        <p:sp>
          <p:nvSpPr>
            <p:cNvPr id="6" name="대각선 방향의 모서리가 둥근 사각형 5"/>
            <p:cNvSpPr/>
            <p:nvPr/>
          </p:nvSpPr>
          <p:spPr>
            <a:xfrm>
              <a:off x="323528" y="1120246"/>
              <a:ext cx="7416824" cy="439951"/>
            </a:xfrm>
            <a:prstGeom prst="round2DiagRect">
              <a:avLst/>
            </a:prstGeom>
            <a:ln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3528" y="1140166"/>
              <a:ext cx="7200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평가대상기간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: </a:t>
              </a: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현장평가기준 최근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1</a:t>
              </a: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년</a:t>
              </a:r>
              <a:endParaRPr lang="en-US" altLang="ko-KR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24135" y="1700808"/>
            <a:ext cx="3599793" cy="4115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평가항목별 평가내용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141815"/>
              </p:ext>
            </p:extLst>
          </p:nvPr>
        </p:nvGraphicFramePr>
        <p:xfrm>
          <a:off x="251520" y="2178484"/>
          <a:ext cx="8712968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968"/>
              </a:tblGrid>
              <a:tr h="153854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정서지원프로그램 중에서 연간 최소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 이상 지속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운영하는프로그램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/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전문가에 의한 치료프로그램 경우 전문가가 정한 회기를 인정함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</a:t>
                      </a:r>
                    </a:p>
                    <a:p>
                      <a:pPr algn="l" latinLnBrk="1"/>
                      <a:endParaRPr lang="en-US" altLang="ko-KR" sz="1800" b="0" dirty="0" smtClean="0">
                        <a:solidFill>
                          <a:srgbClr val="FF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/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※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정서지원프로그램이란 </a:t>
                      </a:r>
                      <a:r>
                        <a:rPr lang="ko-KR" altLang="en-US" sz="1800" b="0" dirty="0" smtClean="0">
                          <a:solidFill>
                            <a:srgbClr val="00206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아동과 보호자 대상으로 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정서지원을 목적으로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제공되는 예술프로그램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집단 또는 개인별 치료 프로그램 등 다양한 프로그램을 말함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/>
                      <a:endParaRPr lang="en-US" altLang="ko-KR" sz="1800" b="0" dirty="0" smtClean="0">
                        <a:solidFill>
                          <a:srgbClr val="0070C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/>
                      <a:r>
                        <a:rPr lang="en-US" altLang="ko-KR" sz="1800" b="0" dirty="0" smtClean="0">
                          <a:solidFill>
                            <a:srgbClr val="0070C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※</a:t>
                      </a:r>
                      <a:r>
                        <a:rPr lang="ko-KR" altLang="en-US" sz="1800" b="0" dirty="0" smtClean="0">
                          <a:solidFill>
                            <a:srgbClr val="0070C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정서지원프로그램은 교육</a:t>
                      </a:r>
                      <a:r>
                        <a:rPr lang="en-US" altLang="ko-KR" sz="1800" b="0" dirty="0" smtClean="0">
                          <a:solidFill>
                            <a:srgbClr val="0070C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rgbClr val="0070C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문화</a:t>
                      </a:r>
                      <a:r>
                        <a:rPr lang="en-US" altLang="ko-KR" sz="1800" b="0" dirty="0" smtClean="0">
                          <a:solidFill>
                            <a:srgbClr val="0070C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rgbClr val="0070C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보호프로그램 평가와 </a:t>
                      </a:r>
                      <a:r>
                        <a:rPr lang="en-US" altLang="ko-KR" sz="1800" b="1" baseline="0" dirty="0" smtClean="0">
                          <a:solidFill>
                            <a:srgbClr val="0070C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</a:t>
                      </a:r>
                      <a:r>
                        <a:rPr lang="ko-KR" altLang="en-US" sz="1800" b="1" dirty="0" smtClean="0">
                          <a:solidFill>
                            <a:srgbClr val="0070C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중복하여 평가하지 않음</a:t>
                      </a:r>
                      <a:endParaRPr lang="ko-KR" altLang="en-US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69504" y="4325034"/>
            <a:ext cx="1798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평가기준</a:t>
            </a:r>
            <a:endParaRPr lang="ko-KR" altLang="en-US" sz="2000" b="1" dirty="0">
              <a:latin typeface="+mn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080868"/>
              </p:ext>
            </p:extLst>
          </p:nvPr>
        </p:nvGraphicFramePr>
        <p:xfrm>
          <a:off x="179512" y="4797152"/>
          <a:ext cx="8856984" cy="1773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2952328"/>
                <a:gridCol w="2952328"/>
              </a:tblGrid>
              <a:tr h="319996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부실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보통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우수</a:t>
                      </a:r>
                      <a:endParaRPr lang="ko-KR" alt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0819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정서지원프로그램이 형식적이고 비정기적으로 이루어지고 있다</a:t>
                      </a:r>
                      <a:endParaRPr lang="ko-KR" altLang="en-US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정서지원프로그램이 정기적으로 이루어지고 있으며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계획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실행</a:t>
                      </a:r>
                      <a:r>
                        <a:rPr lang="en-US" altLang="ko-KR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평가의 과정이 기록되어 있다</a:t>
                      </a:r>
                      <a:endParaRPr lang="ko-KR" altLang="en-US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정서지원프로그램이 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이용아동의 특성을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반영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하여</a:t>
                      </a:r>
                      <a:r>
                        <a:rPr lang="en-US" altLang="ko-KR" sz="16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600" baseline="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정기적</a:t>
                      </a:r>
                      <a:r>
                        <a:rPr lang="ko-KR" altLang="en-US" sz="16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으로 이루어지고 있으며</a:t>
                      </a:r>
                      <a:r>
                        <a:rPr lang="en-US" altLang="ko-KR" sz="16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계획</a:t>
                      </a:r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실행</a:t>
                      </a:r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-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평가의 과정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을 </a:t>
                      </a:r>
                      <a:endParaRPr lang="en-US" altLang="ko-KR" sz="16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/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연결하여 정리</a:t>
                      </a:r>
                      <a:r>
                        <a:rPr lang="en-US" altLang="ko-KR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60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기록</a:t>
                      </a:r>
                      <a:r>
                        <a:rPr lang="ko-KR" altLang="en-US" sz="16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하고 있다</a:t>
                      </a:r>
                      <a:endParaRPr lang="ko-KR" altLang="en-US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84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프로그램영역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3-4)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정서지원 프로그램 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4653136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평가준비 및 확인서류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233553" y="5172883"/>
            <a:ext cx="8783690" cy="1032491"/>
            <a:chOff x="233553" y="5557012"/>
            <a:chExt cx="8783690" cy="784536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2" name="그룹 11"/>
            <p:cNvGrpSpPr/>
            <p:nvPr/>
          </p:nvGrpSpPr>
          <p:grpSpPr>
            <a:xfrm>
              <a:off x="233553" y="5557012"/>
              <a:ext cx="8783690" cy="784536"/>
              <a:chOff x="427685" y="5581599"/>
              <a:chExt cx="8496944" cy="1929443"/>
            </a:xfrm>
            <a:grpFill/>
          </p:grpSpPr>
          <p:sp>
            <p:nvSpPr>
              <p:cNvPr id="16" name="모서리가 둥근 직사각형 15"/>
              <p:cNvSpPr/>
              <p:nvPr/>
            </p:nvSpPr>
            <p:spPr>
              <a:xfrm>
                <a:off x="427685" y="5583424"/>
                <a:ext cx="8463046" cy="1927618"/>
              </a:xfrm>
              <a:prstGeom prst="roundRect">
                <a:avLst>
                  <a:gd name="adj" fmla="val 3593"/>
                </a:avLst>
              </a:prstGeom>
              <a:grpFill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7" name="직사각형 16"/>
              <p:cNvSpPr/>
              <p:nvPr/>
            </p:nvSpPr>
            <p:spPr>
              <a:xfrm>
                <a:off x="427685" y="5581599"/>
                <a:ext cx="8496944" cy="908314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endParaRPr lang="en-US" altLang="ko-KR" b="1" dirty="0">
                  <a:latin typeface="+mn-ea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539552" y="5587074"/>
              <a:ext cx="2595582" cy="246284"/>
            </a:xfrm>
            <a:prstGeom prst="rect">
              <a:avLst/>
            </a:prstGeom>
            <a:grpFill/>
          </p:spPr>
          <p:txBody>
            <a:bodyPr wrap="none" rtlCol="0" anchor="ctr">
              <a:spAutoFit/>
            </a:bodyPr>
            <a:lstStyle/>
            <a:p>
              <a:r>
                <a:rPr lang="ko-KR" altLang="en-US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① 연 </a:t>
              </a:r>
              <a:r>
                <a:rPr lang="en-US" altLang="ko-KR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·</a:t>
              </a:r>
              <a:r>
                <a:rPr lang="ko-KR" altLang="en-US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월간사업계획서</a:t>
              </a:r>
              <a:endParaRPr lang="ko-KR" altLang="en-US" b="1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03848" y="5561580"/>
              <a:ext cx="2369559" cy="280636"/>
            </a:xfrm>
            <a:prstGeom prst="rect">
              <a:avLst/>
            </a:prstGeom>
            <a:grpFill/>
          </p:spPr>
          <p:txBody>
            <a:bodyPr wrap="none" rtlCol="0" anchor="ctr">
              <a:spAutoFit/>
            </a:bodyPr>
            <a:lstStyle/>
            <a:p>
              <a:r>
                <a:rPr lang="ko-KR" altLang="en-US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② </a:t>
              </a:r>
              <a:r>
                <a:rPr lang="ko-KR" altLang="en-US" b="1" dirty="0" err="1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프로그램별</a:t>
              </a:r>
              <a:r>
                <a:rPr lang="ko-KR" altLang="en-US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계획서</a:t>
              </a:r>
              <a:endParaRPr lang="ko-KR" altLang="en-US" b="1" dirty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9552" y="5993628"/>
              <a:ext cx="4780476" cy="280636"/>
            </a:xfrm>
            <a:prstGeom prst="rect">
              <a:avLst/>
            </a:prstGeom>
            <a:grpFill/>
          </p:spPr>
          <p:txBody>
            <a:bodyPr wrap="none" rtlCol="0" anchor="ctr">
              <a:spAutoFit/>
            </a:bodyPr>
            <a:lstStyle/>
            <a:p>
              <a:r>
                <a:rPr lang="ko-KR" altLang="en-US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③ </a:t>
              </a:r>
              <a:r>
                <a:rPr lang="ko-KR" altLang="en-US" b="1" dirty="0" err="1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프로그램별일지</a:t>
              </a:r>
              <a:r>
                <a:rPr lang="ko-KR" altLang="en-US" b="1" dirty="0" smtClean="0">
                  <a:solidFill>
                    <a:srgbClr val="C0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           ④ 프로그램평가서</a:t>
              </a:r>
              <a:endParaRPr lang="ko-KR" altLang="en-US" b="1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24135" y="1124744"/>
            <a:ext cx="8693108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평점기준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316635"/>
              </p:ext>
            </p:extLst>
          </p:nvPr>
        </p:nvGraphicFramePr>
        <p:xfrm>
          <a:off x="251520" y="1628800"/>
          <a:ext cx="8712968" cy="26642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66829"/>
                <a:gridCol w="757649"/>
                <a:gridCol w="6288490"/>
              </a:tblGrid>
              <a:tr h="4403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구분</a:t>
                      </a:r>
                      <a:endParaRPr lang="ko-KR" altLang="en-US" sz="18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</a:t>
                      </a:r>
                      <a:endParaRPr lang="ko-KR" altLang="en-US" sz="18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       준</a:t>
                      </a:r>
                      <a:endParaRPr lang="ko-KR" altLang="en-US" sz="1800" dirty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56772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점수획득불가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정서지원프로그램 운영을 확인할 수 없음</a:t>
                      </a:r>
                      <a:endParaRPr lang="ko-KR" altLang="en-US" sz="1800" dirty="0">
                        <a:solidFill>
                          <a:srgbClr val="FF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매우미흡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제시된 프로그램 평가결과 평가기준 점수가 부실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보통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제시된 프로그램 평가결과 평가기준 점수가 보통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탁월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제시된 프로그램 평가결과 평가기준 점수가 우수</a:t>
                      </a:r>
                      <a:endParaRPr lang="ko-KR" altLang="en-US" sz="180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57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6_shape3"/>
          <p:cNvSpPr/>
          <p:nvPr/>
        </p:nvSpPr>
        <p:spPr>
          <a:xfrm>
            <a:off x="251520" y="188640"/>
            <a:ext cx="5032690" cy="576064"/>
          </a:xfrm>
          <a:prstGeom prst="rect">
            <a:avLst/>
          </a:prstGeom>
          <a:effectLst>
            <a:outerShdw blurRad="76200" dist="12700" dir="2700000" algn="tl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>
            <a:noAutofit/>
          </a:bodyPr>
          <a:lstStyle/>
          <a:p>
            <a:pPr marL="0" lvl="0" indent="0" algn="l" defTabSz="914400" latinLnBrk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sz="3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4.</a:t>
            </a:r>
            <a:r>
              <a:rPr lang="ko-KR" altLang="en-US" sz="32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아동개별지원영역</a:t>
            </a:r>
            <a:endParaRPr sz="3200" i="0" strike="noStrike" kern="1200" cap="none" spc="0" baseline="0" dirty="0">
              <a:ln>
                <a:noFill/>
              </a:ln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1291788"/>
            <a:ext cx="5554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2400" b="1" dirty="0" smtClean="0">
                <a:latin typeface="+mj-ea"/>
                <a:ea typeface="+mj-ea"/>
              </a:rPr>
              <a:t>평가방법</a:t>
            </a:r>
            <a:endParaRPr lang="en-US" altLang="ko-KR" sz="2400" b="1" dirty="0" smtClean="0">
              <a:latin typeface="+mj-ea"/>
              <a:ea typeface="+mj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104" y="1921958"/>
            <a:ext cx="80073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2000" b="1" dirty="0" smtClean="0">
                <a:latin typeface="+mn-ea"/>
              </a:rPr>
              <a:t>(</a:t>
            </a:r>
            <a:r>
              <a:rPr lang="ko-KR" altLang="en-US" sz="2000" b="1" dirty="0" smtClean="0">
                <a:latin typeface="+mn-ea"/>
              </a:rPr>
              <a:t>평가대상시설</a:t>
            </a:r>
            <a:r>
              <a:rPr lang="en-US" altLang="ko-KR" sz="2000" b="1" dirty="0" smtClean="0">
                <a:latin typeface="+mn-ea"/>
              </a:rPr>
              <a:t>) </a:t>
            </a:r>
            <a:r>
              <a:rPr lang="ko-KR" altLang="en-US" sz="2000" b="1" dirty="0" smtClean="0">
                <a:latin typeface="+mn-ea"/>
              </a:rPr>
              <a:t>전체아동을 대상으로</a:t>
            </a:r>
            <a:endParaRPr lang="en-US" altLang="ko-KR" sz="2000" b="1" dirty="0" smtClean="0">
              <a:latin typeface="+mn-ea"/>
            </a:endParaRPr>
          </a:p>
          <a:p>
            <a:r>
              <a:rPr lang="ko-KR" altLang="en-US" sz="2000" b="1" dirty="0" smtClean="0">
                <a:latin typeface="+mn-ea"/>
              </a:rPr>
              <a:t>필수서류 구비</a:t>
            </a:r>
            <a:r>
              <a:rPr lang="en-US" altLang="ko-KR" sz="2000" b="1" dirty="0" smtClean="0">
                <a:latin typeface="+mn-ea"/>
              </a:rPr>
              <a:t>, </a:t>
            </a:r>
            <a:r>
              <a:rPr lang="ko-KR" altLang="en-US" sz="2000" b="1" dirty="0" smtClean="0">
                <a:latin typeface="+mn-ea"/>
              </a:rPr>
              <a:t>개인정보보호조치</a:t>
            </a:r>
            <a:r>
              <a:rPr lang="en-US" altLang="ko-KR" sz="2000" b="1" dirty="0" smtClean="0">
                <a:latin typeface="+mn-ea"/>
              </a:rPr>
              <a:t>, </a:t>
            </a:r>
            <a:r>
              <a:rPr lang="ko-KR" altLang="en-US" sz="2000" b="1" dirty="0" smtClean="0">
                <a:latin typeface="+mn-ea"/>
              </a:rPr>
              <a:t>출결관리</a:t>
            </a:r>
            <a:r>
              <a:rPr lang="en-US" altLang="ko-KR" sz="2000" b="1" dirty="0" smtClean="0">
                <a:latin typeface="+mn-ea"/>
              </a:rPr>
              <a:t>, </a:t>
            </a:r>
            <a:r>
              <a:rPr lang="ko-KR" altLang="en-US" sz="2000" b="1" dirty="0" smtClean="0">
                <a:latin typeface="+mn-ea"/>
              </a:rPr>
              <a:t>관찰기록 및 상담기록</a:t>
            </a:r>
            <a:r>
              <a:rPr lang="en-US" altLang="ko-KR" sz="2000" b="1" dirty="0" smtClean="0">
                <a:latin typeface="+mn-ea"/>
              </a:rPr>
              <a:t>, </a:t>
            </a:r>
          </a:p>
          <a:p>
            <a:r>
              <a:rPr lang="ko-KR" altLang="en-US" sz="2000" b="1" dirty="0" smtClean="0">
                <a:latin typeface="+mn-ea"/>
              </a:rPr>
              <a:t>개별아동 프로그램서비스 현황관리를 하고 있어야 함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4005" y="2996952"/>
            <a:ext cx="8558753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000" b="1" dirty="0" smtClean="0">
                <a:latin typeface="+mn-ea"/>
              </a:rPr>
              <a:t>(</a:t>
            </a:r>
            <a:r>
              <a:rPr lang="ko-KR" altLang="en-US" sz="2000" b="1" dirty="0" smtClean="0">
                <a:latin typeface="+mn-ea"/>
              </a:rPr>
              <a:t>평가대상시설</a:t>
            </a:r>
            <a:r>
              <a:rPr lang="en-US" altLang="ko-KR" sz="2000" b="1" dirty="0" smtClean="0">
                <a:latin typeface="+mn-ea"/>
              </a:rPr>
              <a:t>) </a:t>
            </a:r>
            <a:r>
              <a:rPr lang="ko-KR" altLang="en-US" sz="2000" b="1" dirty="0" smtClean="0">
                <a:latin typeface="+mn-ea"/>
              </a:rPr>
              <a:t>현장평가 당일 평가위원에게 </a:t>
            </a:r>
            <a:r>
              <a:rPr lang="en-US" altLang="ko-KR" sz="2000" b="1" u="sng" dirty="0" smtClean="0">
                <a:solidFill>
                  <a:srgbClr val="C00000"/>
                </a:solidFill>
                <a:latin typeface="+mn-ea"/>
              </a:rPr>
              <a:t>8</a:t>
            </a:r>
            <a:r>
              <a:rPr lang="ko-KR" altLang="en-US" sz="2000" b="1" u="sng" dirty="0" smtClean="0">
                <a:solidFill>
                  <a:srgbClr val="C00000"/>
                </a:solidFill>
                <a:latin typeface="+mn-ea"/>
              </a:rPr>
              <a:t>명의 아동 추천 제시</a:t>
            </a:r>
            <a:endParaRPr lang="en-US" altLang="ko-KR" sz="2000" b="1" u="sng" dirty="0" smtClean="0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C00000"/>
                </a:solidFill>
                <a:latin typeface="+mn-ea"/>
              </a:rPr>
              <a:t>※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전체 이용아동리스트는 현장평가당일 전까지 준비하며 아동명과 </a:t>
            </a:r>
            <a:r>
              <a:rPr lang="ko-KR" altLang="en-US" b="1" dirty="0" err="1" smtClean="0">
                <a:solidFill>
                  <a:srgbClr val="C00000"/>
                </a:solidFill>
                <a:latin typeface="+mn-ea"/>
              </a:rPr>
              <a:t>등록일을</a:t>
            </a:r>
            <a:r>
              <a:rPr lang="ko-KR" altLang="en-US" b="1" dirty="0" smtClean="0">
                <a:solidFill>
                  <a:srgbClr val="C00000"/>
                </a:solidFill>
                <a:latin typeface="+mn-ea"/>
              </a:rPr>
              <a:t> 명기</a:t>
            </a:r>
            <a:endParaRPr lang="en-US" altLang="ko-KR" b="1" dirty="0" smtClean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2988" y="4168424"/>
            <a:ext cx="73500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ko-KR" sz="2000" b="1" dirty="0" smtClean="0">
                <a:latin typeface="+mn-ea"/>
              </a:rPr>
              <a:t>(</a:t>
            </a:r>
            <a:r>
              <a:rPr lang="ko-KR" altLang="en-US" sz="2000" b="1" dirty="0" smtClean="0">
                <a:latin typeface="+mn-ea"/>
              </a:rPr>
              <a:t>평가위원</a:t>
            </a:r>
            <a:r>
              <a:rPr lang="en-US" altLang="ko-KR" sz="2000" b="1" dirty="0" smtClean="0">
                <a:latin typeface="+mn-ea"/>
              </a:rPr>
              <a:t>) </a:t>
            </a:r>
            <a:r>
              <a:rPr lang="ko-KR" altLang="en-US" sz="2000" b="1" dirty="0" smtClean="0">
                <a:latin typeface="+mn-ea"/>
              </a:rPr>
              <a:t>전체 이용아동의 파일이 아동개인별로 마련되어 </a:t>
            </a:r>
            <a:endParaRPr lang="en-US" altLang="ko-KR" sz="2000" b="1" dirty="0" smtClean="0">
              <a:latin typeface="+mn-ea"/>
            </a:endParaRPr>
          </a:p>
          <a:p>
            <a:r>
              <a:rPr lang="en-US" altLang="ko-KR" sz="2000" b="1" dirty="0">
                <a:latin typeface="+mn-ea"/>
              </a:rPr>
              <a:t> </a:t>
            </a:r>
            <a:r>
              <a:rPr lang="en-US" altLang="ko-KR" sz="2000" b="1" dirty="0" smtClean="0">
                <a:latin typeface="+mn-ea"/>
              </a:rPr>
              <a:t>                 </a:t>
            </a:r>
            <a:r>
              <a:rPr lang="ko-KR" altLang="en-US" sz="2000" b="1" dirty="0" smtClean="0">
                <a:latin typeface="+mn-ea"/>
              </a:rPr>
              <a:t>관리되는지 확인</a:t>
            </a:r>
            <a:endParaRPr lang="en-US" altLang="ko-KR" sz="2000" b="1" dirty="0" smtClean="0"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3163" y="5169386"/>
            <a:ext cx="85972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000" b="1" dirty="0" smtClean="0">
                <a:latin typeface="+mn-ea"/>
              </a:rPr>
              <a:t>(</a:t>
            </a:r>
            <a:r>
              <a:rPr lang="ko-KR" altLang="en-US" sz="2000" b="1" dirty="0" smtClean="0">
                <a:latin typeface="+mn-ea"/>
              </a:rPr>
              <a:t>평가위원</a:t>
            </a:r>
            <a:r>
              <a:rPr lang="en-US" altLang="ko-KR" sz="2000" b="1" dirty="0" smtClean="0">
                <a:latin typeface="+mn-ea"/>
              </a:rPr>
              <a:t>) </a:t>
            </a:r>
            <a:r>
              <a:rPr lang="ko-KR" altLang="en-US" sz="2000" b="1" dirty="0" smtClean="0">
                <a:latin typeface="+mn-ea"/>
              </a:rPr>
              <a:t>지역아동센터에서 </a:t>
            </a:r>
            <a:r>
              <a:rPr lang="ko-KR" altLang="en-US" sz="2000" b="1" u="sng" dirty="0" smtClean="0">
                <a:solidFill>
                  <a:srgbClr val="C00000"/>
                </a:solidFill>
                <a:latin typeface="+mn-ea"/>
              </a:rPr>
              <a:t>추천한 </a:t>
            </a:r>
            <a:r>
              <a:rPr lang="en-US" altLang="ko-KR" sz="2000" b="1" u="sng" dirty="0" smtClean="0">
                <a:solidFill>
                  <a:srgbClr val="C00000"/>
                </a:solidFill>
                <a:latin typeface="+mn-ea"/>
              </a:rPr>
              <a:t>8</a:t>
            </a:r>
            <a:r>
              <a:rPr lang="ko-KR" altLang="en-US" sz="2000" b="1" u="sng" dirty="0" smtClean="0">
                <a:solidFill>
                  <a:srgbClr val="C00000"/>
                </a:solidFill>
                <a:latin typeface="+mn-ea"/>
              </a:rPr>
              <a:t>명의 아동 </a:t>
            </a:r>
            <a:r>
              <a:rPr lang="ko-KR" altLang="en-US" sz="2000" b="1" u="sng" dirty="0" smtClean="0">
                <a:latin typeface="+mn-ea"/>
              </a:rPr>
              <a:t>중</a:t>
            </a:r>
            <a:r>
              <a:rPr lang="en-US" altLang="ko-KR" sz="2000" b="1" u="sng" dirty="0">
                <a:latin typeface="+mn-ea"/>
              </a:rPr>
              <a:t> </a:t>
            </a:r>
            <a:r>
              <a:rPr lang="en-US" altLang="ko-KR" sz="2000" b="1" u="sng" dirty="0" smtClean="0">
                <a:solidFill>
                  <a:srgbClr val="C00000"/>
                </a:solidFill>
                <a:latin typeface="+mn-ea"/>
              </a:rPr>
              <a:t>4</a:t>
            </a:r>
            <a:r>
              <a:rPr lang="ko-KR" altLang="en-US" sz="2000" b="1" u="sng" dirty="0" smtClean="0">
                <a:solidFill>
                  <a:srgbClr val="C00000"/>
                </a:solidFill>
                <a:latin typeface="+mn-ea"/>
              </a:rPr>
              <a:t>명을 무작위 선택</a:t>
            </a:r>
            <a:endParaRPr lang="en-US" altLang="ko-KR" sz="2000" b="1" u="sng" dirty="0" smtClean="0">
              <a:solidFill>
                <a:srgbClr val="C0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rgbClr val="C00000"/>
                </a:solidFill>
                <a:latin typeface="+mn-ea"/>
              </a:rPr>
              <a:t> </a:t>
            </a:r>
            <a:r>
              <a:rPr lang="en-US" altLang="ko-KR" sz="2000" b="1" dirty="0" smtClean="0">
                <a:solidFill>
                  <a:srgbClr val="C00000"/>
                </a:solidFill>
                <a:latin typeface="+mn-ea"/>
              </a:rPr>
              <a:t>                </a:t>
            </a: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하여 아동개별지원영역 </a:t>
            </a:r>
            <a:r>
              <a:rPr lang="en-US" altLang="ko-KR" sz="2000" b="1" dirty="0" smtClean="0">
                <a:solidFill>
                  <a:srgbClr val="C00000"/>
                </a:solidFill>
                <a:latin typeface="+mn-ea"/>
              </a:rPr>
              <a:t>4</a:t>
            </a:r>
            <a:r>
              <a:rPr lang="ko-KR" altLang="en-US" sz="2000" b="1" dirty="0" smtClean="0">
                <a:solidFill>
                  <a:srgbClr val="C00000"/>
                </a:solidFill>
                <a:latin typeface="+mn-ea"/>
              </a:rPr>
              <a:t>개 지표를 평가</a:t>
            </a:r>
            <a:endParaRPr lang="en-US" altLang="ko-KR" sz="2000" b="1" dirty="0" smtClean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4" name="대각선 방향의 모서리가 잘린 사각형 13"/>
          <p:cNvSpPr/>
          <p:nvPr/>
        </p:nvSpPr>
        <p:spPr>
          <a:xfrm>
            <a:off x="179512" y="1266187"/>
            <a:ext cx="6274568" cy="461665"/>
          </a:xfrm>
          <a:prstGeom prst="snip2Diag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77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6_shape3"/>
          <p:cNvSpPr/>
          <p:nvPr/>
        </p:nvSpPr>
        <p:spPr>
          <a:xfrm>
            <a:off x="251520" y="188640"/>
            <a:ext cx="5032690" cy="576064"/>
          </a:xfrm>
          <a:prstGeom prst="rect">
            <a:avLst/>
          </a:prstGeom>
          <a:effectLst>
            <a:outerShdw blurRad="76200" dist="12700" dir="2700000" algn="tl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>
            <a:noAutofit/>
          </a:bodyPr>
          <a:lstStyle/>
          <a:p>
            <a:pPr marL="0" lvl="0" indent="0" algn="l" defTabSz="914400" latinLnBrk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4.</a:t>
            </a:r>
            <a:r>
              <a:rPr lang="ko-KR" altLang="en-US" sz="3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아동개별지원영역</a:t>
            </a:r>
            <a:endParaRPr sz="32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1291788"/>
            <a:ext cx="5554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2400" b="1" dirty="0" smtClean="0">
                <a:latin typeface="+mj-ea"/>
                <a:ea typeface="+mj-ea"/>
              </a:rPr>
              <a:t>점수산출방법</a:t>
            </a:r>
            <a:endParaRPr lang="en-US" altLang="ko-KR" sz="2400" b="1" dirty="0" smtClean="0">
              <a:latin typeface="+mj-ea"/>
              <a:ea typeface="+mj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104" y="2422629"/>
            <a:ext cx="74061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latin typeface="+mn-ea"/>
              </a:rPr>
              <a:t>평가위원은 선택된 </a:t>
            </a:r>
            <a:r>
              <a:rPr lang="en-US" altLang="ko-KR" sz="2000" b="1" dirty="0" smtClean="0">
                <a:latin typeface="+mn-ea"/>
              </a:rPr>
              <a:t>4</a:t>
            </a:r>
            <a:r>
              <a:rPr lang="ko-KR" altLang="en-US" sz="2000" b="1" dirty="0" smtClean="0">
                <a:latin typeface="+mn-ea"/>
              </a:rPr>
              <a:t>명의 아동을 개별아동 평점기준에 따라 </a:t>
            </a:r>
            <a:endParaRPr lang="en-US" altLang="ko-KR" sz="2000" b="1" dirty="0" smtClean="0">
              <a:latin typeface="+mn-ea"/>
            </a:endParaRPr>
          </a:p>
          <a:p>
            <a:r>
              <a:rPr lang="en-US" altLang="ko-KR" sz="2000" b="1" dirty="0" smtClean="0">
                <a:latin typeface="+mn-ea"/>
              </a:rPr>
              <a:t>    </a:t>
            </a:r>
            <a:r>
              <a:rPr lang="ko-KR" altLang="en-US" sz="2000" b="1" dirty="0" smtClean="0">
                <a:latin typeface="+mn-ea"/>
              </a:rPr>
              <a:t>각각 평가하여 점수 산정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4005" y="3513202"/>
            <a:ext cx="87382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latin typeface="+mn-ea"/>
              </a:rPr>
              <a:t>아동 </a:t>
            </a:r>
            <a:r>
              <a:rPr lang="en-US" altLang="ko-KR" sz="2000" b="1" dirty="0" smtClean="0">
                <a:latin typeface="+mn-ea"/>
              </a:rPr>
              <a:t>4</a:t>
            </a:r>
            <a:r>
              <a:rPr lang="ko-KR" altLang="en-US" sz="2000" b="1" dirty="0" smtClean="0">
                <a:latin typeface="+mn-ea"/>
              </a:rPr>
              <a:t>명 점수의 평균을 산출하여 평가점수로 확정</a:t>
            </a:r>
            <a:endParaRPr lang="en-US" altLang="ko-KR" sz="2000" b="1" dirty="0" smtClean="0">
              <a:latin typeface="+mn-ea"/>
            </a:endParaRPr>
          </a:p>
          <a:p>
            <a:r>
              <a:rPr lang="en-US" altLang="ko-KR" sz="2000" b="1" dirty="0" smtClean="0">
                <a:solidFill>
                  <a:srgbClr val="C00000"/>
                </a:solidFill>
                <a:latin typeface="+mn-ea"/>
              </a:rPr>
              <a:t>    </a:t>
            </a:r>
            <a:r>
              <a:rPr lang="en-US" altLang="ko-KR" sz="2000" b="1" dirty="0" smtClean="0">
                <a:latin typeface="+mn-ea"/>
              </a:rPr>
              <a:t>(</a:t>
            </a:r>
            <a:r>
              <a:rPr lang="ko-KR" altLang="en-US" sz="2000" b="1" dirty="0" smtClean="0">
                <a:latin typeface="+mn-ea"/>
              </a:rPr>
              <a:t>소수점 </a:t>
            </a:r>
            <a:r>
              <a:rPr lang="ko-KR" altLang="en-US" sz="2000" b="1" dirty="0" err="1" smtClean="0">
                <a:latin typeface="+mn-ea"/>
              </a:rPr>
              <a:t>첫째자리까지</a:t>
            </a:r>
            <a:r>
              <a:rPr lang="ko-KR" altLang="en-US" sz="2000" b="1" dirty="0" smtClean="0">
                <a:latin typeface="+mn-ea"/>
              </a:rPr>
              <a:t> 평가점수로 확정함</a:t>
            </a:r>
            <a:r>
              <a:rPr lang="en-US" altLang="ko-KR" sz="2000" b="1" dirty="0" smtClean="0">
                <a:solidFill>
                  <a:srgbClr val="FF0000"/>
                </a:solidFill>
                <a:latin typeface="+mn-ea"/>
              </a:rPr>
              <a:t>/ 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소수점 둘째 자리 이하 절삭</a:t>
            </a:r>
            <a:r>
              <a:rPr lang="en-US" altLang="ko-KR" sz="2000" b="1" dirty="0" smtClean="0">
                <a:latin typeface="+mn-ea"/>
              </a:rPr>
              <a:t>)</a:t>
            </a:r>
          </a:p>
        </p:txBody>
      </p:sp>
      <p:sp>
        <p:nvSpPr>
          <p:cNvPr id="14" name="대각선 방향의 모서리가 잘린 사각형 13"/>
          <p:cNvSpPr/>
          <p:nvPr/>
        </p:nvSpPr>
        <p:spPr>
          <a:xfrm>
            <a:off x="179512" y="1266187"/>
            <a:ext cx="6274568" cy="461665"/>
          </a:xfrm>
          <a:prstGeom prst="snip2Diag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975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1520" y="1291788"/>
            <a:ext cx="5554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2400" b="1" dirty="0">
                <a:latin typeface="+mj-ea"/>
                <a:ea typeface="+mj-ea"/>
              </a:rPr>
              <a:t>점수산출방법</a:t>
            </a:r>
            <a:endParaRPr lang="en-US" altLang="ko-KR" sz="2400" b="1" dirty="0">
              <a:latin typeface="+mj-ea"/>
              <a:ea typeface="+mj-ea"/>
            </a:endParaRPr>
          </a:p>
        </p:txBody>
      </p:sp>
      <p:sp>
        <p:nvSpPr>
          <p:cNvPr id="14" name="대각선 방향의 모서리가 잘린 사각형 13"/>
          <p:cNvSpPr/>
          <p:nvPr/>
        </p:nvSpPr>
        <p:spPr>
          <a:xfrm>
            <a:off x="179512" y="1266187"/>
            <a:ext cx="6274568" cy="461665"/>
          </a:xfrm>
          <a:prstGeom prst="snip2Diag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395536" y="1916832"/>
            <a:ext cx="79383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예</a:t>
            </a:r>
            <a:r>
              <a:rPr lang="en-US" altLang="ko-KR" sz="2000" b="1" dirty="0" smtClean="0">
                <a:latin typeface="+mn-ea"/>
              </a:rPr>
              <a:t>1) </a:t>
            </a:r>
            <a:r>
              <a:rPr lang="ko-KR" altLang="en-US" sz="2000" b="1" dirty="0" smtClean="0">
                <a:latin typeface="+mn-ea"/>
              </a:rPr>
              <a:t>아동 </a:t>
            </a:r>
            <a:r>
              <a:rPr lang="en-US" altLang="ko-KR" sz="2000" b="1" dirty="0" smtClean="0">
                <a:latin typeface="+mn-ea"/>
              </a:rPr>
              <a:t>4</a:t>
            </a:r>
            <a:r>
              <a:rPr lang="ko-KR" altLang="en-US" sz="2000" b="1" dirty="0" smtClean="0">
                <a:latin typeface="+mn-ea"/>
              </a:rPr>
              <a:t>명의 평균점수인 </a:t>
            </a:r>
            <a:r>
              <a:rPr lang="en-US" altLang="ko-KR" sz="2000" b="1" dirty="0" smtClean="0">
                <a:latin typeface="+mn-ea"/>
              </a:rPr>
              <a:t>4</a:t>
            </a:r>
            <a:r>
              <a:rPr lang="ko-KR" altLang="en-US" sz="2000" b="1" dirty="0" smtClean="0">
                <a:latin typeface="+mn-ea"/>
              </a:rPr>
              <a:t>점을 </a:t>
            </a:r>
            <a:r>
              <a:rPr lang="en-US" altLang="ko-KR" sz="2000" b="1" dirty="0" smtClean="0">
                <a:latin typeface="+mn-ea"/>
              </a:rPr>
              <a:t>4-1)</a:t>
            </a:r>
            <a:r>
              <a:rPr lang="ko-KR" altLang="en-US" sz="2000" b="1" dirty="0" smtClean="0">
                <a:latin typeface="+mn-ea"/>
              </a:rPr>
              <a:t>지표의 최종평가점수로 확정</a:t>
            </a:r>
            <a:endParaRPr lang="en-US" altLang="ko-KR" sz="2000" b="1" dirty="0" smtClean="0">
              <a:latin typeface="+mn-ea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380753"/>
              </p:ext>
            </p:extLst>
          </p:nvPr>
        </p:nvGraphicFramePr>
        <p:xfrm>
          <a:off x="251517" y="2348880"/>
          <a:ext cx="8424939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6399"/>
                <a:gridCol w="1412135"/>
                <a:gridCol w="1412135"/>
                <a:gridCol w="1412135"/>
                <a:gridCol w="1412135"/>
              </a:tblGrid>
              <a:tr h="41089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평가지표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4-1)</a:t>
                      </a:r>
                    </a:p>
                    <a:p>
                      <a:pPr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아동기본정보 관리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6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아동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6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아동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6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아동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6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아동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696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개별아동 평점기준 점수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963">
                <a:tc rowSpan="2">
                  <a:txBody>
                    <a:bodyPr/>
                    <a:lstStyle/>
                    <a:p>
                      <a:pPr latinLnBrk="1"/>
                      <a:endParaRPr lang="en-US" altLang="ko-KR" sz="16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최종평가점수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산출근거 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(3+5+4+4)/4 =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평균 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963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최종평가점수 </a:t>
                      </a:r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6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점</a:t>
                      </a: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1580" y="4149080"/>
            <a:ext cx="77492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예</a:t>
            </a:r>
            <a:r>
              <a:rPr lang="en-US" altLang="ko-KR" sz="20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 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아동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명의 평균점수인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3.2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점을 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4-1)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지표의 최종평가점수로 확정</a:t>
            </a:r>
            <a:endParaRPr lang="en-US" altLang="ko-KR" sz="2000" b="1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046524"/>
              </p:ext>
            </p:extLst>
          </p:nvPr>
        </p:nvGraphicFramePr>
        <p:xfrm>
          <a:off x="251516" y="4581128"/>
          <a:ext cx="8280923" cy="1843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8939"/>
                <a:gridCol w="1387996"/>
                <a:gridCol w="1387996"/>
                <a:gridCol w="1387996"/>
                <a:gridCol w="1387996"/>
              </a:tblGrid>
              <a:tr h="67376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평가지표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4-1)</a:t>
                      </a:r>
                    </a:p>
                    <a:p>
                      <a:pPr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아동기본정보 관리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6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아동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6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아동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6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아동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6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아동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007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개별아동 평점기준 점수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5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0075">
                <a:tc rowSpan="2">
                  <a:txBody>
                    <a:bodyPr/>
                    <a:lstStyle/>
                    <a:p>
                      <a:pPr latinLnBrk="1"/>
                      <a:endParaRPr lang="en-US" altLang="ko-KR" sz="16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최종평가점수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l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산출근거 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: (1+3+4+5)/4 = 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평균 </a:t>
                      </a:r>
                      <a:r>
                        <a:rPr lang="en-US" altLang="ko-KR" sz="16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3.25</a:t>
                      </a:r>
                      <a:endParaRPr lang="ko-KR" altLang="en-US" sz="1600" b="1" dirty="0" smtClean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0075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최종평가점수 </a:t>
                      </a:r>
                      <a:r>
                        <a:rPr lang="en-US" altLang="ko-KR" sz="16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3.2</a:t>
                      </a:r>
                      <a:r>
                        <a:rPr lang="ko-KR" altLang="en-US" sz="16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점</a:t>
                      </a: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slide6_shape3"/>
          <p:cNvSpPr/>
          <p:nvPr/>
        </p:nvSpPr>
        <p:spPr>
          <a:xfrm>
            <a:off x="251520" y="188640"/>
            <a:ext cx="5032690" cy="576064"/>
          </a:xfrm>
          <a:prstGeom prst="rect">
            <a:avLst/>
          </a:prstGeom>
          <a:effectLst>
            <a:outerShdw blurRad="76200" dist="12700" dir="2700000" algn="tl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>
            <a:noAutofit/>
          </a:bodyPr>
          <a:lstStyle/>
          <a:p>
            <a:pPr marL="0" lvl="0" indent="0" algn="l" defTabSz="914400" latinLnBrk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4.</a:t>
            </a:r>
            <a:r>
              <a:rPr lang="ko-KR" altLang="en-US" sz="32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j-cs"/>
              </a:rPr>
              <a:t>아동개별지원영역</a:t>
            </a:r>
            <a:endParaRPr sz="32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4490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아동개별지원 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4-1)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아동기본정보 관리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971600" y="1120246"/>
            <a:ext cx="7416824" cy="439951"/>
            <a:chOff x="323528" y="1120246"/>
            <a:chExt cx="7416824" cy="439951"/>
          </a:xfrm>
        </p:grpSpPr>
        <p:sp>
          <p:nvSpPr>
            <p:cNvPr id="6" name="대각선 방향의 모서리가 둥근 사각형 5"/>
            <p:cNvSpPr/>
            <p:nvPr/>
          </p:nvSpPr>
          <p:spPr>
            <a:xfrm>
              <a:off x="323528" y="1120246"/>
              <a:ext cx="7416824" cy="439951"/>
            </a:xfrm>
            <a:prstGeom prst="round2DiagRect">
              <a:avLst/>
            </a:prstGeom>
            <a:ln>
              <a:solidFill>
                <a:srgbClr val="CC00C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3528" y="1140166"/>
              <a:ext cx="720080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평가대상기간 </a:t>
              </a:r>
              <a:r>
                <a:rPr lang="en-US" altLang="ko-KR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: </a:t>
              </a:r>
              <a:r>
                <a:rPr lang="ko-KR" altLang="en-US" sz="2000" b="1" dirty="0" smtClean="0">
                  <a:solidFill>
                    <a:schemeClr val="tx2">
                      <a:lumMod val="50000"/>
                    </a:schemeClr>
                  </a:solidFill>
                  <a:latin typeface="+mn-ea"/>
                </a:rPr>
                <a:t>현장평가시점 기준까지</a:t>
              </a:r>
              <a:endParaRPr lang="en-US" altLang="ko-KR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24135" y="1700808"/>
            <a:ext cx="3599793" cy="4115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작성내용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070846"/>
              </p:ext>
            </p:extLst>
          </p:nvPr>
        </p:nvGraphicFramePr>
        <p:xfrm>
          <a:off x="251520" y="2178484"/>
          <a:ext cx="8712968" cy="1970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968"/>
              </a:tblGrid>
              <a:tr h="197059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이용아동 전원의 아동개인별 파일이 개인정보 보호조치의 관리 여부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/>
                      <a:endParaRPr lang="en-US" altLang="ko-KR" sz="1800" b="0" dirty="0" smtClean="0">
                        <a:solidFill>
                          <a:srgbClr val="FF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※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개인정보 보호조치가 되지 않고 있는 경우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※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필수서류가 구비되어 있지 않을 경우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en-US" altLang="ko-KR" dirty="0" smtClean="0"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                                          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                                평가지표</a:t>
                      </a:r>
                      <a:r>
                        <a:rPr lang="en-US" altLang="ko-KR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4-1)</a:t>
                      </a:r>
                      <a:r>
                        <a:rPr lang="ko-KR" altLang="en-US" dirty="0" smtClean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아동 기본정보 관리는 점수획득불가</a:t>
                      </a:r>
                      <a:r>
                        <a:rPr lang="en-US" altLang="ko-KR" dirty="0" smtClean="0">
                          <a:solidFill>
                            <a:srgbClr val="FF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(0</a:t>
                      </a:r>
                      <a:r>
                        <a:rPr lang="ko-KR" altLang="en-US" dirty="0" smtClean="0">
                          <a:solidFill>
                            <a:srgbClr val="FF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점</a:t>
                      </a:r>
                      <a:r>
                        <a:rPr lang="en-US" altLang="ko-KR" dirty="0" smtClean="0">
                          <a:solidFill>
                            <a:srgbClr val="FF0000"/>
                          </a:solidFill>
                          <a:effectLst/>
                          <a:latin typeface="나눔고딕 ExtraBold" panose="020D0904000000000000" pitchFamily="50" charset="-127"/>
                          <a:ea typeface="나눔고딕 ExtraBold" panose="020D0904000000000000" pitchFamily="50" charset="-127"/>
                        </a:rPr>
                        <a:t>)</a:t>
                      </a:r>
                      <a:endParaRPr lang="en-US" altLang="ko-KR" sz="1800" b="0" dirty="0" smtClean="0">
                        <a:solidFill>
                          <a:srgbClr val="FF0000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69504" y="4221088"/>
            <a:ext cx="3454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평가항목 및 평가내용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3" name="오른쪽 화살표 2"/>
          <p:cNvSpPr/>
          <p:nvPr/>
        </p:nvSpPr>
        <p:spPr>
          <a:xfrm>
            <a:off x="1835696" y="3588208"/>
            <a:ext cx="936104" cy="432048"/>
          </a:xfrm>
          <a:prstGeom prst="rightArrow">
            <a:avLst/>
          </a:prstGeom>
          <a:solidFill>
            <a:srgbClr val="C0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305688" y="4674096"/>
            <a:ext cx="8748648" cy="1995264"/>
          </a:xfrm>
          <a:prstGeom prst="roundRect">
            <a:avLst>
              <a:gd name="adj" fmla="val 3593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b="1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※ </a:t>
            </a:r>
            <a:r>
              <a:rPr lang="ko-KR" altLang="en-US" b="1" dirty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개인정보보호조치</a:t>
            </a:r>
            <a:endParaRPr lang="en-US" altLang="ko-KR" b="1" dirty="0">
              <a:solidFill>
                <a:srgbClr val="FF0000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r>
              <a:rPr lang="en-US" altLang="ko-KR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   </a:t>
            </a:r>
          </a:p>
          <a:p>
            <a:r>
              <a:rPr lang="en-US" altLang="ko-KR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08서울남산체 B" pitchFamily="18" charset="-127"/>
                <a:ea typeface="08서울남산체 B" pitchFamily="18" charset="-127"/>
              </a:rPr>
              <a:t>  </a:t>
            </a:r>
            <a:r>
              <a:rPr lang="en-US" altLang="ko-KR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lang="ko-KR" altLang="en-US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개별아동의 정보나 기록은 아동의 사생활과 비밀보장의 원칙에 따라 철저히 </a:t>
            </a:r>
            <a:r>
              <a:rPr lang="ko-KR" altLang="en-US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관리</a:t>
            </a:r>
            <a:r>
              <a:rPr lang="en-US" altLang="ko-KR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</a:p>
          <a:p>
            <a:r>
              <a:rPr lang="ko-KR" altLang="en-US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       직접적인 담당자만 </a:t>
            </a:r>
            <a:r>
              <a:rPr lang="ko-KR" altLang="en-US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관련서류를 볼 수 있으며 열람이 제한됨</a:t>
            </a:r>
            <a:endParaRPr lang="en-US" altLang="ko-KR" dirty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r>
              <a:rPr lang="en-US" altLang="ko-KR" sz="1400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   </a:t>
            </a:r>
          </a:p>
          <a:p>
            <a:r>
              <a:rPr lang="en-US" altLang="ko-KR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   - </a:t>
            </a:r>
            <a:r>
              <a:rPr lang="ko-KR" altLang="en-US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일반문서와 별도로 분리하여 캐비닛과 같이 쉽게 눈에 띄지 않는 장소에 관리 </a:t>
            </a:r>
            <a:r>
              <a:rPr lang="en-US" altLang="ko-KR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·</a:t>
            </a:r>
            <a:r>
              <a:rPr lang="ko-KR" altLang="en-US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보관     </a:t>
            </a:r>
            <a:endParaRPr lang="en-US" altLang="ko-KR" dirty="0" smtClean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endParaRPr>
          </a:p>
          <a:p>
            <a:r>
              <a:rPr lang="en-US" altLang="ko-KR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     </a:t>
            </a:r>
            <a:r>
              <a:rPr lang="ko-KR" altLang="en-US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하고 </a:t>
            </a:r>
            <a:r>
              <a:rPr lang="ko-KR" altLang="en-US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열쇠로 </a:t>
            </a:r>
            <a:r>
              <a:rPr lang="ko-KR" altLang="en-US" dirty="0" err="1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잠궈</a:t>
            </a:r>
            <a:r>
              <a:rPr lang="ko-KR" altLang="en-US" dirty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08서울남산체 B" pitchFamily="18" charset="-127"/>
                <a:ea typeface="08서울남산체 B" pitchFamily="18" charset="-127"/>
              </a:rPr>
              <a:t>보관함</a:t>
            </a:r>
            <a:endParaRPr lang="ko-KR" altLang="en-US" dirty="0">
              <a:solidFill>
                <a:schemeClr val="tx1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70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아동개별지원 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4-1)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아동기본정보 관리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135" y="1124744"/>
            <a:ext cx="3599793" cy="4115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평가항목 및 평가내용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339591"/>
              </p:ext>
            </p:extLst>
          </p:nvPr>
        </p:nvGraphicFramePr>
        <p:xfrm>
          <a:off x="107504" y="1700808"/>
          <a:ext cx="8928992" cy="4890493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800200"/>
                <a:gridCol w="7128792"/>
              </a:tblGrid>
              <a:tr h="49877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/>
                        <a:t>평 가 항 목</a:t>
                      </a:r>
                      <a:endParaRPr lang="ko-KR" alt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/>
                        <a:t>평  가  내  용</a:t>
                      </a:r>
                      <a:endParaRPr lang="ko-KR" alt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798756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1" dirty="0" smtClean="0"/>
                        <a:t>①아동개별파일</a:t>
                      </a:r>
                      <a:endParaRPr lang="en-US" altLang="ko-KR" sz="1600" b="1" dirty="0" smtClean="0"/>
                    </a:p>
                    <a:p>
                      <a:pPr algn="l" latinLnBrk="1"/>
                      <a:r>
                        <a:rPr lang="ko-KR" altLang="en-US" sz="1600" b="1" dirty="0" smtClean="0"/>
                        <a:t>   관리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dirty="0" smtClean="0"/>
                        <a:t>이용아동 전원의 파일이 아동 개인별로 마련되어 개인정보보호 조치 하에 관리되고 있음</a:t>
                      </a:r>
                      <a:endParaRPr lang="ko-KR" altLang="en-US" sz="1600" b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155194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1" dirty="0" smtClean="0"/>
                        <a:t>②필수서류 구비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dirty="0" err="1" smtClean="0"/>
                        <a:t>돌봄서비스제공</a:t>
                      </a:r>
                      <a:r>
                        <a:rPr lang="en-US" altLang="ko-KR" sz="1600" dirty="0" smtClean="0"/>
                        <a:t>/</a:t>
                      </a:r>
                      <a:r>
                        <a:rPr lang="ko-KR" altLang="en-US" sz="1600" dirty="0" smtClean="0"/>
                        <a:t>변경신청서 사본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err="1" smtClean="0"/>
                        <a:t>돌봄서비스결정통지서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smtClean="0"/>
                        <a:t>응급처치동의서의 필수서류가 아동개인별로 잘 구비되어 관리되고 있음</a:t>
                      </a:r>
                      <a:endParaRPr lang="en-US" altLang="ko-KR" sz="1600" dirty="0" smtClean="0"/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600" dirty="0" smtClean="0"/>
                        <a:t>※ </a:t>
                      </a:r>
                      <a:r>
                        <a:rPr lang="ko-KR" altLang="en-US" sz="1600" dirty="0" smtClean="0"/>
                        <a:t>아동개인별 필수서류가 </a:t>
                      </a:r>
                      <a:r>
                        <a:rPr lang="en-US" altLang="ko-KR" sz="1600" dirty="0" smtClean="0"/>
                        <a:t>1</a:t>
                      </a:r>
                      <a:r>
                        <a:rPr lang="ko-KR" altLang="en-US" sz="1600" dirty="0" smtClean="0"/>
                        <a:t>명이라도 구비되지 않은 경우</a:t>
                      </a:r>
                      <a:r>
                        <a:rPr lang="en-US" altLang="ko-KR" sz="1600" dirty="0" smtClean="0"/>
                        <a:t>, </a:t>
                      </a: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600" dirty="0" smtClean="0"/>
                        <a:t>  </a:t>
                      </a:r>
                      <a:r>
                        <a:rPr lang="ko-KR" altLang="en-US" sz="1600" dirty="0" smtClean="0"/>
                        <a:t>평가지표 </a:t>
                      </a:r>
                      <a:r>
                        <a:rPr lang="en-US" altLang="ko-KR" sz="1600" dirty="0" smtClean="0"/>
                        <a:t>4-1)</a:t>
                      </a:r>
                      <a:r>
                        <a:rPr lang="ko-KR" altLang="en-US" sz="1600" dirty="0" smtClean="0"/>
                        <a:t>아동기본정보관리는 점수획득불가</a:t>
                      </a:r>
                      <a:r>
                        <a:rPr lang="en-US" altLang="ko-KR" sz="1600" dirty="0" smtClean="0"/>
                        <a:t>(0</a:t>
                      </a:r>
                      <a:r>
                        <a:rPr lang="ko-KR" altLang="en-US" sz="1600" dirty="0" smtClean="0"/>
                        <a:t>점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b="0" dirty="0">
                        <a:solidFill>
                          <a:srgbClr val="FF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82556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1" dirty="0" smtClean="0"/>
                        <a:t>③필수사항 기록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dirty="0" smtClean="0"/>
                        <a:t>인구사회학적 사항</a:t>
                      </a:r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err="1" smtClean="0"/>
                        <a:t>아동명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smtClean="0"/>
                        <a:t>주소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smtClean="0"/>
                        <a:t>연락처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smtClean="0"/>
                        <a:t>학교관련정보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smtClean="0"/>
                        <a:t>보호자관련 정보</a:t>
                      </a:r>
                      <a:r>
                        <a:rPr lang="en-US" altLang="ko-KR" sz="1600" dirty="0" smtClean="0"/>
                        <a:t>), </a:t>
                      </a:r>
                      <a:r>
                        <a:rPr lang="ko-KR" altLang="en-US" sz="1600" dirty="0" smtClean="0"/>
                        <a:t>의뢰배경 등에 대한 기록이 잘 구비되어 관리되고 있음</a:t>
                      </a:r>
                      <a:endParaRPr lang="ko-KR" altLang="en-US" sz="1600" b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  <a:tr h="117534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1" dirty="0" smtClean="0"/>
                        <a:t>④보호자 및 </a:t>
                      </a:r>
                      <a:endParaRPr lang="en-US" altLang="ko-KR" sz="1600" b="1" dirty="0" smtClean="0"/>
                    </a:p>
                    <a:p>
                      <a:pPr algn="l" latinLnBrk="1"/>
                      <a:r>
                        <a:rPr lang="ko-KR" altLang="en-US" sz="1600" b="1" dirty="0" smtClean="0"/>
                        <a:t>   아동 이용초기</a:t>
                      </a:r>
                      <a:endParaRPr lang="en-US" altLang="ko-KR" sz="1600" b="1" dirty="0" smtClean="0"/>
                    </a:p>
                    <a:p>
                      <a:pPr algn="l" latinLnBrk="1"/>
                      <a:r>
                        <a:rPr lang="ko-KR" altLang="en-US" sz="1600" b="1" dirty="0" smtClean="0"/>
                        <a:t>   상담기록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600" dirty="0" smtClean="0"/>
                        <a:t>보호자와 아동과의 초기 상담을 통해 취득한 내용의 기록</a:t>
                      </a:r>
                      <a:r>
                        <a:rPr lang="en-US" altLang="ko-KR" sz="1600" dirty="0" smtClean="0"/>
                        <a:t>(</a:t>
                      </a:r>
                      <a:r>
                        <a:rPr lang="ko-KR" altLang="en-US" sz="1600" dirty="0" smtClean="0"/>
                        <a:t>아동의 성장과정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smtClean="0"/>
                        <a:t>학교 및 가정생활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smtClean="0"/>
                        <a:t>아동의 특이점이나 발달상 특이사항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smtClean="0"/>
                        <a:t>욕구와 강점</a:t>
                      </a:r>
                      <a:r>
                        <a:rPr lang="en-US" altLang="ko-KR" sz="1600" dirty="0" smtClean="0"/>
                        <a:t>, </a:t>
                      </a:r>
                      <a:r>
                        <a:rPr lang="ko-KR" altLang="en-US" sz="1600" dirty="0" smtClean="0"/>
                        <a:t>서비스제공 계획 등</a:t>
                      </a:r>
                      <a:r>
                        <a:rPr lang="en-US" altLang="ko-KR" sz="1600" dirty="0" smtClean="0"/>
                        <a:t>)</a:t>
                      </a:r>
                      <a:r>
                        <a:rPr lang="ko-KR" altLang="en-US" sz="1600" dirty="0" smtClean="0"/>
                        <a:t>이 잘 되고 있는지 여부</a:t>
                      </a:r>
                      <a:endParaRPr lang="ko-KR" altLang="en-US" sz="1600" b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621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아동개별지원 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4-1)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아동기본정보 관리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135" y="1124744"/>
            <a:ext cx="3599793" cy="4115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평점기준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81599"/>
              </p:ext>
            </p:extLst>
          </p:nvPr>
        </p:nvGraphicFramePr>
        <p:xfrm>
          <a:off x="107504" y="1700809"/>
          <a:ext cx="8856985" cy="482453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76590"/>
                <a:gridCol w="688115"/>
                <a:gridCol w="7092280"/>
              </a:tblGrid>
              <a:tr h="503559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구분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     준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9278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매우미흡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아동 개인별 파일이 관리되고 있지 않음</a:t>
                      </a:r>
                      <a:endParaRPr lang="en-US" altLang="ko-KR" sz="1800" b="1" dirty="0" smtClean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en-US" altLang="ko-KR" sz="1800" b="1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캐비닛 </a:t>
                      </a:r>
                      <a:r>
                        <a:rPr lang="ko-KR" altLang="en-US" sz="1800" b="1" dirty="0" err="1" smtClean="0">
                          <a:latin typeface="+mn-ea"/>
                          <a:ea typeface="+mn-ea"/>
                        </a:rPr>
                        <a:t>잠금장치보관</a:t>
                      </a:r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 등 개인정보보호조치는 되어 있으나 </a:t>
                      </a:r>
                      <a:endParaRPr lang="en-US" altLang="ko-KR" sz="1800" b="1" dirty="0" smtClean="0">
                        <a:latin typeface="+mn-ea"/>
                        <a:ea typeface="+mn-ea"/>
                      </a:endParaRPr>
                    </a:p>
                    <a:p>
                      <a:pPr latinLnBrk="1"/>
                      <a:r>
                        <a:rPr lang="ko-KR" altLang="en-US" sz="1800" b="1" dirty="0" smtClean="0">
                          <a:latin typeface="+mn-ea"/>
                          <a:ea typeface="+mn-ea"/>
                        </a:rPr>
                        <a:t>아동개인별로 파일이 분류되지 않은 경우</a:t>
                      </a:r>
                      <a:r>
                        <a:rPr lang="en-US" altLang="ko-KR" sz="1800" b="1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22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미 </a:t>
                      </a:r>
                      <a:r>
                        <a:rPr lang="ko-KR" altLang="en-US" sz="1600" b="1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흡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아동개인별 파일이 보관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관리되고</a:t>
                      </a: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있으나 필수사항 기록이 미흡함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733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 통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아동개인별 파일이 보관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관리되고 있고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latinLnBrk="1"/>
                      <a:r>
                        <a:rPr lang="ko-KR" altLang="en-US" sz="1800" b="1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필수사항기록이 구체적으로 기록</a:t>
                      </a:r>
                      <a:r>
                        <a:rPr lang="en-US" altLang="ko-KR" sz="1800" b="1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800" b="1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관리되고 있음</a:t>
                      </a:r>
                      <a:endParaRPr lang="ko-KR" altLang="en-US" sz="1800" b="1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95686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우 수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아동개인별 파일이</a:t>
                      </a: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보관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관리되고 있고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필수사항기록이 구체적으로 기록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관리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latinLnBrk="1"/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800" b="1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보호자 및 아동의 초기상담 기록을 확인할 수 있음</a:t>
                      </a:r>
                      <a:endParaRPr lang="ko-KR" altLang="en-US" sz="1800" b="1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2403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탁 월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아동개인별 파일이 보관 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관리되고 있고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필수사항기록이 구체적으로 기록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관리</a:t>
                      </a:r>
                      <a:r>
                        <a:rPr lang="en-US" altLang="ko-KR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</a:p>
                    <a:p>
                      <a:pPr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보호자 및 아동의 초기상담 기록이 </a:t>
                      </a:r>
                      <a:r>
                        <a:rPr lang="ko-KR" altLang="en-US" sz="1800" b="1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구체적으로 잘 기록되어 </a:t>
                      </a:r>
                      <a:r>
                        <a:rPr lang="ko-KR" altLang="en-US" sz="1800" b="1" u="sng" dirty="0" err="1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관리되</a:t>
                      </a:r>
                      <a:r>
                        <a:rPr lang="ko-KR" altLang="en-US" sz="1800" b="1" u="sng" dirty="0" smtClean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 고 있음</a:t>
                      </a:r>
                      <a:endParaRPr lang="ko-KR" altLang="en-US" sz="1800" b="1" u="sng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818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아동개별지원 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4-1)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아동기본정보 관리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135" y="1124744"/>
            <a:ext cx="3599793" cy="4115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평가준비 및 확인서류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79512" y="1700808"/>
            <a:ext cx="8878211" cy="4248472"/>
            <a:chOff x="323528" y="1700808"/>
            <a:chExt cx="8878211" cy="2736304"/>
          </a:xfrm>
        </p:grpSpPr>
        <p:grpSp>
          <p:nvGrpSpPr>
            <p:cNvPr id="6" name="그룹 5"/>
            <p:cNvGrpSpPr/>
            <p:nvPr/>
          </p:nvGrpSpPr>
          <p:grpSpPr>
            <a:xfrm>
              <a:off x="360310" y="1700808"/>
              <a:ext cx="8783690" cy="2736304"/>
              <a:chOff x="427685" y="5581599"/>
              <a:chExt cx="8496944" cy="1929443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11" name="모서리가 둥근 직사각형 10"/>
              <p:cNvSpPr/>
              <p:nvPr/>
            </p:nvSpPr>
            <p:spPr>
              <a:xfrm>
                <a:off x="427685" y="5583424"/>
                <a:ext cx="8463046" cy="1927618"/>
              </a:xfrm>
              <a:prstGeom prst="roundRect">
                <a:avLst>
                  <a:gd name="adj" fmla="val 3593"/>
                </a:avLst>
              </a:prstGeom>
              <a:grpFill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427685" y="5581599"/>
                <a:ext cx="8496944" cy="908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US" altLang="ko-KR" b="1" dirty="0">
                  <a:latin typeface="+mn-ea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332158" y="1747186"/>
              <a:ext cx="4293163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sz="2000" b="1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① 아동파일 개인보호조치 관리 여부</a:t>
              </a:r>
              <a:endParaRPr lang="ko-KR" altLang="en-US" sz="2000" b="1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3528" y="2261605"/>
              <a:ext cx="236475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sz="2000" b="1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② 아동개인별 파일</a:t>
              </a:r>
              <a:endParaRPr lang="ko-KR" altLang="en-US" sz="20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36812" y="2756369"/>
              <a:ext cx="8864927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sz="2000" b="1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③ </a:t>
              </a:r>
              <a:r>
                <a:rPr lang="ko-KR" altLang="en-US" sz="2000" b="1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돌봄서비스제공</a:t>
              </a:r>
              <a:r>
                <a:rPr lang="en-US" altLang="ko-KR" sz="2000" b="1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/</a:t>
              </a:r>
              <a:r>
                <a:rPr lang="ko-KR" altLang="en-US" sz="2000" b="1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변경신청서 사본</a:t>
              </a:r>
              <a:r>
                <a:rPr lang="en-US" altLang="ko-KR" sz="2000" b="1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, </a:t>
              </a:r>
              <a:r>
                <a:rPr lang="ko-KR" altLang="en-US" sz="2000" b="1" dirty="0" err="1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돌봄서비스결정통지서</a:t>
              </a:r>
              <a:r>
                <a:rPr lang="en-US" altLang="ko-KR" sz="2000" b="1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, </a:t>
              </a:r>
              <a:r>
                <a:rPr lang="ko-KR" altLang="en-US" sz="2000" b="1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응급처치동의서</a:t>
              </a:r>
              <a:endParaRPr lang="ko-KR" altLang="en-US" sz="20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36812" y="3476327"/>
              <a:ext cx="2448106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sz="2000" b="1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④ 아동관리 카드 등</a:t>
              </a:r>
              <a:endParaRPr lang="ko-KR" altLang="en-US" sz="20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36812" y="3908375"/>
              <a:ext cx="3789820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sz="2000" b="1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⑤ 보호자 및 아동초기상담 기록</a:t>
              </a:r>
              <a:endParaRPr lang="ko-KR" altLang="en-US" sz="20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629183" y="3911700"/>
            <a:ext cx="865333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2000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(* 2015</a:t>
            </a:r>
            <a:r>
              <a:rPr lang="ko-KR" altLang="en-US" sz="2000" u="sng" dirty="0" err="1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년이후</a:t>
            </a:r>
            <a:r>
              <a:rPr lang="ko-KR" altLang="en-US" sz="2000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 등록아동의 경우 </a:t>
            </a:r>
            <a:r>
              <a:rPr lang="ko-KR" altLang="en-US" sz="2000" u="sng" dirty="0" err="1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돌봄서비스제공</a:t>
            </a:r>
            <a:r>
              <a:rPr lang="en-US" altLang="ko-KR" sz="2000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/</a:t>
            </a:r>
            <a:r>
              <a:rPr lang="ko-KR" altLang="en-US" sz="2000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변경신청서 사본은 구비하지 않음</a:t>
            </a:r>
            <a:r>
              <a:rPr lang="en-US" altLang="ko-KR" sz="2000" u="sng" dirty="0" smtClean="0">
                <a:solidFill>
                  <a:srgbClr val="FF0000"/>
                </a:solidFill>
                <a:latin typeface="08서울남산체 B" pitchFamily="18" charset="-127"/>
                <a:ea typeface="08서울남산체 B" pitchFamily="18" charset="-127"/>
              </a:rPr>
              <a:t>)</a:t>
            </a:r>
            <a:endParaRPr lang="ko-KR" altLang="en-US" sz="2000" u="sng" dirty="0">
              <a:solidFill>
                <a:srgbClr val="FF0000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7139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아동개별지원 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4-2)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 출결관리 및 관찰기록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135" y="1700808"/>
            <a:ext cx="3599793" cy="4115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평가항목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506758"/>
              </p:ext>
            </p:extLst>
          </p:nvPr>
        </p:nvGraphicFramePr>
        <p:xfrm>
          <a:off x="251520" y="2178484"/>
          <a:ext cx="8712968" cy="999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968"/>
              </a:tblGrid>
              <a:tr h="999781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① 이용아동 출결관리 여부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② 이용아동 관찰기록 여부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69504" y="3429000"/>
            <a:ext cx="3454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평가방법</a:t>
            </a:r>
            <a:endParaRPr lang="ko-KR" altLang="en-US" sz="2000" b="1" dirty="0">
              <a:latin typeface="+mj-ea"/>
              <a:ea typeface="+mj-ea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7504" y="3888432"/>
            <a:ext cx="8946832" cy="2780928"/>
          </a:xfrm>
          <a:prstGeom prst="roundRect">
            <a:avLst>
              <a:gd name="adj" fmla="val 3593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altLang="ko-KR" dirty="0" smtClean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※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평가항목 ①</a:t>
            </a:r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~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②에 대해서는 </a:t>
            </a:r>
            <a:r>
              <a:rPr lang="ko-KR" altLang="en-US" sz="2000" u="sng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평가위원이 </a:t>
            </a:r>
            <a:r>
              <a:rPr lang="ko-KR" altLang="en-US" sz="2000" u="sng" dirty="0" err="1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기선택한</a:t>
            </a:r>
            <a:r>
              <a:rPr lang="ko-KR" altLang="en-US" sz="2000" u="sng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총 </a:t>
            </a:r>
            <a:r>
              <a:rPr lang="en-US" altLang="ko-KR" sz="2000" u="sng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</a:t>
            </a:r>
            <a:r>
              <a:rPr lang="ko-KR" altLang="en-US" sz="2000" u="sng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명의 아동관련 </a:t>
            </a:r>
            <a:endParaRPr lang="en-US" altLang="ko-KR" sz="2000" u="sng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2000" u="sng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파일을 </a:t>
            </a:r>
            <a:r>
              <a:rPr lang="ko-KR" altLang="en-US" sz="20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확인하여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해당 항목을 </a:t>
            </a:r>
            <a:r>
              <a:rPr lang="ko-KR" altLang="en-US" sz="20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평가</a:t>
            </a:r>
            <a:endParaRPr lang="en-US" altLang="ko-KR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sz="2000" dirty="0" smtClean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20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※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각각 개별아동 평점기준에 따라 평가하여 점수를 산정</a:t>
            </a:r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en-US" altLang="ko-KR" sz="20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0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평균점수를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평가지표 </a:t>
            </a:r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4-2)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아동 출결관리 </a:t>
            </a:r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및 관찰기록 평가점수로 </a:t>
            </a:r>
            <a:endParaRPr lang="en-US" altLang="ko-KR" sz="2000" dirty="0" smtClean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0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최종 확정</a:t>
            </a:r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en-US" altLang="ko-KR" sz="2000" dirty="0" smtClean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2000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(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소수점 첫째 자리까지 평가점수로 확정 </a:t>
            </a:r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 </a:t>
            </a:r>
            <a:r>
              <a:rPr lang="ko-KR" altLang="en-US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소수점 둘째 자리 이후 절삭</a:t>
            </a:r>
            <a:r>
              <a:rPr lang="en-US" altLang="ko-KR" sz="200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</a:p>
          <a:p>
            <a:r>
              <a:rPr lang="en-US" altLang="ko-KR" sz="2000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</a:p>
          <a:p>
            <a:endParaRPr lang="ko-KR" altLang="en-US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681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아동개별지원 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4-2)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아동출결관리 및 관찰기록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876369"/>
              </p:ext>
            </p:extLst>
          </p:nvPr>
        </p:nvGraphicFramePr>
        <p:xfrm>
          <a:off x="179512" y="4581128"/>
          <a:ext cx="8568952" cy="1614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/>
                <a:gridCol w="2142238"/>
                <a:gridCol w="2142238"/>
                <a:gridCol w="2142238"/>
              </a:tblGrid>
              <a:tr h="35349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r>
                        <a:rPr lang="ko-KR" altLang="en-US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r>
                        <a:rPr lang="ko-KR" altLang="en-US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2184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이용아동 관찰기록을 확인할 수 없다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 관찰기록이 연</a:t>
                      </a:r>
                      <a:r>
                        <a:rPr lang="en-US" altLang="ko-KR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 </a:t>
                      </a:r>
                      <a:endParaRPr lang="en-US" altLang="ko-KR" sz="1800" b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기록되고 있다</a:t>
                      </a:r>
                      <a:endParaRPr lang="ko-KR" altLang="en-US" sz="1800" b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 관찰기록이 반기</a:t>
                      </a:r>
                      <a:r>
                        <a:rPr lang="en-US" altLang="ko-KR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 </a:t>
                      </a:r>
                      <a:endParaRPr lang="en-US" altLang="ko-KR" sz="1800" b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기록되고 있다</a:t>
                      </a:r>
                      <a:endParaRPr lang="ko-KR" altLang="en-US" sz="1800" b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 관찰기록이 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반기 </a:t>
                      </a: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 </a:t>
                      </a:r>
                      <a:r>
                        <a:rPr lang="en-US" altLang="ko-KR" sz="1800" b="0" baseline="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충실히 </a:t>
                      </a:r>
                      <a:endParaRPr lang="en-US" altLang="ko-KR" sz="1800" b="0" dirty="0" smtClean="0">
                        <a:solidFill>
                          <a:srgbClr val="FF0000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기록되고 있다</a:t>
                      </a:r>
                      <a:endParaRPr lang="ko-KR" altLang="en-US" sz="1800" b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87736" y="1412776"/>
            <a:ext cx="3788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latin typeface="+mn-ea"/>
              </a:rPr>
              <a:t>① 이용아동 출결관리 평가기준</a:t>
            </a:r>
            <a:endParaRPr lang="ko-KR" altLang="en-US" sz="2000" b="1" dirty="0">
              <a:latin typeface="+mn-ea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417517"/>
              </p:ext>
            </p:extLst>
          </p:nvPr>
        </p:nvGraphicFramePr>
        <p:xfrm>
          <a:off x="251520" y="1916832"/>
          <a:ext cx="855748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370"/>
                <a:gridCol w="2139370"/>
                <a:gridCol w="2139370"/>
                <a:gridCol w="2139370"/>
              </a:tblGrid>
              <a:tr h="34074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r>
                        <a:rPr lang="ko-KR" altLang="en-US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20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20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20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r>
                        <a:rPr lang="ko-KR" altLang="en-US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20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318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 출결관리</a:t>
                      </a:r>
                      <a:endParaRPr lang="en-US" altLang="ko-KR" sz="1800" b="1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여부를 </a:t>
                      </a:r>
                      <a:endParaRPr lang="en-US" altLang="ko-KR" sz="1800" b="1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확인할 수 없다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 출결관리가 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형식적으로 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이루어지고 있다</a:t>
                      </a:r>
                      <a:endParaRPr lang="ko-KR" altLang="en-US" sz="1800" b="1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 출결관리가 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이루어지고 있다</a:t>
                      </a:r>
                      <a:endParaRPr lang="ko-KR" altLang="en-US" sz="1800" b="1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 출결관리가 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이루어지고 있으며 각종 서식에 의하여 기록으로 </a:t>
                      </a:r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체계적</a:t>
                      </a:r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으로 관리되고 있다</a:t>
                      </a:r>
                      <a:endParaRPr lang="ko-KR" altLang="en-US" sz="1800" b="1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9420" y="4149080"/>
            <a:ext cx="3788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latin typeface="+mn-ea"/>
              </a:rPr>
              <a:t>② 이용아동 관찰기록 평가기준</a:t>
            </a:r>
            <a:endParaRPr lang="ko-KR" altLang="en-US" sz="2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8593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아동개별지원 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4-2)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 출결관리 및 관찰기록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135" y="1124744"/>
            <a:ext cx="3599793" cy="4115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평점기준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350946"/>
              </p:ext>
            </p:extLst>
          </p:nvPr>
        </p:nvGraphicFramePr>
        <p:xfrm>
          <a:off x="107504" y="1628800"/>
          <a:ext cx="8870907" cy="285070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35475"/>
                <a:gridCol w="736856"/>
                <a:gridCol w="6498576"/>
              </a:tblGrid>
              <a:tr h="40724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구분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  가  내  용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점수획득불가</a:t>
                      </a:r>
                      <a:endParaRPr lang="en-US" altLang="ko-KR" sz="1800" b="1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이용아동 출결관리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관찰기록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총점이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매우 미흡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endParaRPr lang="ko-KR" altLang="en-US" sz="1800" b="1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이용아동 출결관리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관찰기록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총점이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미흡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이용아동 출결관리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관찰기록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총점이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보통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이용아동 출결관리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관찰기록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총점이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3~4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우수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이용아동 출결관리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관찰기록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총점이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탁월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이용아동 출결관리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관찰기록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총점이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6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1520" y="4653136"/>
            <a:ext cx="4457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평가준비 및 확인서류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268761" y="5074383"/>
            <a:ext cx="8783690" cy="1440160"/>
            <a:chOff x="360310" y="1700808"/>
            <a:chExt cx="8783690" cy="2736304"/>
          </a:xfrm>
        </p:grpSpPr>
        <p:grpSp>
          <p:nvGrpSpPr>
            <p:cNvPr id="15" name="그룹 14"/>
            <p:cNvGrpSpPr/>
            <p:nvPr/>
          </p:nvGrpSpPr>
          <p:grpSpPr>
            <a:xfrm>
              <a:off x="360310" y="1700808"/>
              <a:ext cx="8783690" cy="2736304"/>
              <a:chOff x="427685" y="5581599"/>
              <a:chExt cx="8496944" cy="1929443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22" name="모서리가 둥근 직사각형 21"/>
              <p:cNvSpPr/>
              <p:nvPr/>
            </p:nvSpPr>
            <p:spPr>
              <a:xfrm>
                <a:off x="427685" y="5583424"/>
                <a:ext cx="8463046" cy="1927618"/>
              </a:xfrm>
              <a:prstGeom prst="roundRect">
                <a:avLst>
                  <a:gd name="adj" fmla="val 3593"/>
                </a:avLst>
              </a:prstGeom>
              <a:grpFill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427685" y="5581599"/>
                <a:ext cx="8496944" cy="908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US" altLang="ko-KR" b="1" dirty="0">
                  <a:latin typeface="+mn-ea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43870" y="1998268"/>
              <a:ext cx="6426759" cy="122802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① 아동출석부</a:t>
              </a:r>
              <a:r>
                <a:rPr lang="en-US" altLang="ko-KR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, </a:t>
              </a:r>
              <a:r>
                <a:rPr lang="ko-KR" altLang="en-US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출석증명서류</a:t>
              </a:r>
              <a:endParaRPr lang="en-US" altLang="ko-KR" b="1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r>
                <a:rPr lang="en-US" altLang="ko-KR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   (</a:t>
              </a:r>
              <a:r>
                <a:rPr lang="ko-KR" altLang="en-US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아동상담일지</a:t>
              </a:r>
              <a:r>
                <a:rPr lang="en-US" altLang="ko-KR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, </a:t>
              </a:r>
              <a:r>
                <a:rPr lang="ko-KR" altLang="en-US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보호자상담일지</a:t>
              </a:r>
              <a:r>
                <a:rPr lang="en-US" altLang="ko-KR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, </a:t>
              </a:r>
              <a:r>
                <a:rPr lang="ko-KR" altLang="en-US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운영일지</a:t>
              </a:r>
              <a:r>
                <a:rPr lang="en-US" altLang="ko-KR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, </a:t>
              </a:r>
              <a:r>
                <a:rPr lang="ko-KR" altLang="en-US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관련증빙서류</a:t>
              </a:r>
              <a:r>
                <a:rPr lang="en-US" altLang="ko-KR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)</a:t>
              </a:r>
              <a:endParaRPr lang="ko-KR" altLang="en-US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31101" y="3511656"/>
              <a:ext cx="4177747" cy="7017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② 아동개인별 파일</a:t>
              </a:r>
              <a:r>
                <a:rPr lang="en-US" altLang="ko-KR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-</a:t>
              </a:r>
              <a:r>
                <a:rPr lang="ko-KR" altLang="en-US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아동개별 관찰일지</a:t>
              </a:r>
              <a:endParaRPr lang="ko-KR" altLang="en-US" b="1" dirty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858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아동개별지원 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4-3)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 및 보호자상담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135" y="1700808"/>
            <a:ext cx="3599793" cy="4115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평가항목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591021"/>
              </p:ext>
            </p:extLst>
          </p:nvPr>
        </p:nvGraphicFramePr>
        <p:xfrm>
          <a:off x="251520" y="2178484"/>
          <a:ext cx="8712968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968"/>
              </a:tblGrid>
              <a:tr h="999781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① 개별아동상담 여부</a:t>
                      </a:r>
                      <a:endParaRPr lang="en-US" altLang="ko-KR" sz="2000" b="0" dirty="0" smtClean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2000" b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2000" b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② 보호자 상담 여부</a:t>
                      </a:r>
                      <a:endParaRPr lang="en-US" altLang="ko-KR" sz="2000" b="0" dirty="0" smtClean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69504" y="3532946"/>
            <a:ext cx="3454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평가방법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305688" y="4077072"/>
            <a:ext cx="8748648" cy="2592288"/>
          </a:xfrm>
          <a:prstGeom prst="roundRect">
            <a:avLst>
              <a:gd name="adj" fmla="val 3593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※ </a:t>
            </a:r>
            <a:r>
              <a:rPr lang="ko-KR" altLang="en-US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평가항목 </a:t>
            </a:r>
            <a:r>
              <a:rPr lang="ko-KR" altLang="en-US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①</a:t>
            </a:r>
            <a:r>
              <a:rPr lang="en-US" altLang="ko-KR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~</a:t>
            </a:r>
            <a:r>
              <a:rPr lang="ko-KR" altLang="en-US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②에 대해서는 </a:t>
            </a:r>
            <a:r>
              <a:rPr lang="ko-KR" altLang="en-US" u="sng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평가위원이 </a:t>
            </a:r>
            <a:r>
              <a:rPr lang="ko-KR" altLang="en-US" u="sng" dirty="0" err="1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기선택한</a:t>
            </a:r>
            <a:r>
              <a:rPr lang="ko-KR" altLang="en-US" u="sng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총 </a:t>
            </a:r>
            <a:r>
              <a:rPr lang="en-US" altLang="ko-KR" u="sng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</a:t>
            </a:r>
            <a:r>
              <a:rPr lang="ko-KR" altLang="en-US" u="sng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명의 아동관련 파일을 </a:t>
            </a:r>
            <a:endParaRPr lang="en-US" altLang="ko-KR" u="sng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확인하여 해당 항목을 평가</a:t>
            </a:r>
            <a:endParaRPr lang="en-US" altLang="ko-KR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※ </a:t>
            </a:r>
            <a:r>
              <a:rPr lang="ko-KR" altLang="en-US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각각 개별아동 평점기준에 따라 평가하여 점수를 산정</a:t>
            </a:r>
            <a:r>
              <a:rPr lang="en-US" altLang="ko-KR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en-US" altLang="ko-KR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평균점수를 </a:t>
            </a:r>
            <a:r>
              <a:rPr lang="ko-KR" altLang="en-US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평가지표 </a:t>
            </a:r>
            <a:r>
              <a:rPr lang="en-US" altLang="ko-KR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4-3)</a:t>
            </a:r>
            <a:r>
              <a:rPr lang="ko-KR" altLang="en-US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아동 및 보호자 상담 평가점수로 최종 확정</a:t>
            </a:r>
            <a:endParaRPr lang="en-US" altLang="ko-KR" dirty="0" smtClean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(</a:t>
            </a:r>
            <a:r>
              <a:rPr lang="ko-KR" altLang="en-US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소수점 첫째 자리까지 평가점수로 확정 </a:t>
            </a:r>
            <a:r>
              <a:rPr lang="en-US" altLang="ko-KR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 </a:t>
            </a:r>
            <a:r>
              <a:rPr lang="ko-KR" altLang="en-US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소수점 둘째 자리 이후 절삭</a:t>
            </a:r>
            <a:r>
              <a:rPr lang="en-US" altLang="ko-KR" dirty="0" smtClean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en-US" altLang="ko-KR" dirty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530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아동개별지원 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4-3)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 및 보호자상담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51520" y="4530080"/>
            <a:ext cx="8748648" cy="2139280"/>
          </a:xfrm>
          <a:prstGeom prst="roundRect">
            <a:avLst>
              <a:gd name="adj" fmla="val 3593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※ </a:t>
            </a:r>
            <a:r>
              <a:rPr lang="ko-KR" altLang="en-US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전화 및 내방상담</a:t>
            </a:r>
            <a:r>
              <a:rPr lang="en-US" altLang="ko-KR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가족</a:t>
            </a:r>
            <a:r>
              <a:rPr lang="en-US" altLang="ko-KR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보호자</a:t>
            </a:r>
            <a:r>
              <a:rPr lang="en-US" altLang="ko-KR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상담일지</a:t>
            </a:r>
            <a:r>
              <a:rPr lang="ko-KR" altLang="en-US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에 기록되어 있으면 인정</a:t>
            </a:r>
            <a:endParaRPr lang="en-US" altLang="ko-KR" dirty="0" smtClean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dirty="0" smtClean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※ </a:t>
            </a:r>
            <a:r>
              <a:rPr lang="ko-KR" altLang="en-US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가정방문 실무자의 가정방문</a:t>
            </a:r>
            <a:r>
              <a:rPr lang="en-US" altLang="ko-KR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전화상담</a:t>
            </a:r>
            <a:r>
              <a:rPr lang="en-US" altLang="ko-KR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내방상담 인정</a:t>
            </a:r>
            <a:endParaRPr lang="en-US" altLang="ko-KR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dirty="0" smtClean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※</a:t>
            </a:r>
            <a:r>
              <a:rPr lang="ko-KR" altLang="en-US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아동 및 보호자 </a:t>
            </a:r>
            <a:r>
              <a:rPr lang="ko-KR" altLang="en-US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상담은 시설 종사자에 의한 기록을 인정함 </a:t>
            </a:r>
            <a:endParaRPr lang="en-US" altLang="ko-KR" dirty="0" smtClean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(</a:t>
            </a:r>
            <a:r>
              <a:rPr lang="ko-KR" altLang="en-US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외부 전문가에 의한 치료프로그램의 경우는 시설종사자의 프로그램 계획과정에 </a:t>
            </a:r>
            <a:endParaRPr lang="en-US" altLang="ko-KR" dirty="0" smtClean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dirty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참여 있으면 인정</a:t>
            </a:r>
            <a:r>
              <a:rPr lang="en-US" altLang="ko-KR" dirty="0" smtClean="0">
                <a:solidFill>
                  <a:schemeClr val="tx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en-US" altLang="ko-KR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6556" y="1124744"/>
            <a:ext cx="874361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b="1" dirty="0" smtClean="0">
                <a:latin typeface="+mn-ea"/>
              </a:rPr>
              <a:t>※</a:t>
            </a:r>
            <a:r>
              <a:rPr lang="en-US" altLang="ko-KR" sz="1400" b="1" dirty="0" smtClean="0">
                <a:latin typeface="+mn-ea"/>
              </a:rPr>
              <a:t> </a:t>
            </a:r>
            <a:r>
              <a:rPr lang="ko-KR" altLang="en-US" sz="2000" b="1" dirty="0" smtClean="0">
                <a:solidFill>
                  <a:srgbClr val="FF0000"/>
                </a:solidFill>
                <a:latin typeface="+mn-ea"/>
              </a:rPr>
              <a:t>아동과 보호자상담의 체계적 관리란 </a:t>
            </a:r>
            <a:endParaRPr lang="en-US" altLang="ko-KR" sz="2000" b="1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+mn-ea"/>
              </a:rPr>
              <a:t>지역아동센터 이용 전반의 만족도나 욕구 파악을 위한 상담</a:t>
            </a:r>
            <a:r>
              <a:rPr lang="en-US" altLang="ko-KR" sz="2000" b="1" dirty="0" smtClean="0">
                <a:latin typeface="+mn-ea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+mn-ea"/>
              </a:rPr>
              <a:t>개별적 문제해결을 위한 상담</a:t>
            </a:r>
            <a:r>
              <a:rPr lang="en-US" altLang="ko-KR" sz="2000" b="1" dirty="0" smtClean="0">
                <a:latin typeface="+mn-ea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+mn-ea"/>
              </a:rPr>
              <a:t>정서적 지지나 교육 및 정보제공을 위한 상담 등을 모두 포괄하며 </a:t>
            </a:r>
            <a:endParaRPr lang="en-US" altLang="ko-KR" sz="2000" b="1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 smtClean="0">
                <a:latin typeface="+mn-ea"/>
              </a:rPr>
              <a:t>개별적 대면 상담을 기본으로 하며</a:t>
            </a:r>
            <a:r>
              <a:rPr lang="en-US" altLang="ko-KR" sz="2000" b="1" dirty="0" smtClean="0">
                <a:latin typeface="+mn-ea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ko-KR" altLang="en-US" sz="2000" b="1" u="sng" dirty="0" smtClean="0">
                <a:latin typeface="+mn-ea"/>
              </a:rPr>
              <a:t>전화상담</a:t>
            </a:r>
            <a:r>
              <a:rPr lang="en-US" altLang="ko-KR" sz="2000" b="1" u="sng" dirty="0" smtClean="0">
                <a:latin typeface="+mn-ea"/>
              </a:rPr>
              <a:t>, </a:t>
            </a:r>
            <a:r>
              <a:rPr lang="ko-KR" altLang="en-US" sz="2000" b="1" u="sng" dirty="0" smtClean="0">
                <a:latin typeface="+mn-ea"/>
              </a:rPr>
              <a:t>내방상담</a:t>
            </a:r>
            <a:r>
              <a:rPr lang="en-US" altLang="ko-KR" sz="2000" b="1" u="sng" dirty="0" smtClean="0">
                <a:latin typeface="+mn-ea"/>
              </a:rPr>
              <a:t>, </a:t>
            </a:r>
            <a:r>
              <a:rPr lang="ko-KR" altLang="en-US" sz="2000" b="1" u="sng" dirty="0" smtClean="0">
                <a:latin typeface="+mn-ea"/>
              </a:rPr>
              <a:t>가정방문을 활용하여 상담을 진행하고</a:t>
            </a:r>
            <a:endParaRPr lang="en-US" altLang="ko-KR" sz="2000" b="1" u="sng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u="sng" dirty="0" smtClean="0">
                <a:latin typeface="+mn-ea"/>
              </a:rPr>
              <a:t>그 내용이 기록되어</a:t>
            </a:r>
            <a:r>
              <a:rPr lang="en-US" altLang="ko-KR" sz="2000" b="1" u="sng" dirty="0">
                <a:latin typeface="+mn-ea"/>
              </a:rPr>
              <a:t> </a:t>
            </a:r>
            <a:r>
              <a:rPr lang="ko-KR" altLang="en-US" sz="2000" b="1" u="sng" dirty="0" smtClean="0">
                <a:latin typeface="+mn-ea"/>
              </a:rPr>
              <a:t>있으면 인정</a:t>
            </a:r>
            <a:endParaRPr lang="ko-KR" altLang="en-US" sz="2000" b="1" u="sng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5488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아동개별지원 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4-3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및 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보호자상담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258721"/>
              </p:ext>
            </p:extLst>
          </p:nvPr>
        </p:nvGraphicFramePr>
        <p:xfrm>
          <a:off x="179512" y="4437112"/>
          <a:ext cx="8568952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238"/>
                <a:gridCol w="2142238"/>
                <a:gridCol w="2142238"/>
                <a:gridCol w="2142238"/>
              </a:tblGrid>
              <a:tr h="353491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r>
                        <a:rPr lang="ko-KR" altLang="en-US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20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20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r>
                        <a:rPr lang="ko-KR" altLang="en-US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20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21841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보호자상담에</a:t>
                      </a:r>
                      <a:endParaRPr lang="en-US" altLang="ko-KR" sz="1800" b="1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대한 내용을</a:t>
                      </a:r>
                      <a:endParaRPr lang="en-US" altLang="ko-KR" sz="1800" b="1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확인할 수 없다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보호자상담이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형식적으로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운영되고 있다</a:t>
                      </a:r>
                      <a:endParaRPr lang="ko-KR" altLang="en-US" sz="1800" b="1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보호자상담이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연</a:t>
                      </a:r>
                      <a:r>
                        <a:rPr lang="en-US" altLang="ko-KR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1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회정도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운영되고 있다</a:t>
                      </a:r>
                      <a:endParaRPr lang="ko-KR" altLang="en-US" sz="1800" b="1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보호자상담이 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반기</a:t>
                      </a:r>
                      <a:r>
                        <a:rPr lang="en-US" altLang="ko-KR" sz="1800" b="1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이루어지고 있으며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체계적</a:t>
                      </a:r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으로 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관리되고 있다</a:t>
                      </a:r>
                      <a:endParaRPr lang="ko-KR" altLang="en-US" sz="1800" b="1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87736" y="1268760"/>
            <a:ext cx="2672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latin typeface="+mn-ea"/>
              </a:rPr>
              <a:t>① 아동상담 평가기준</a:t>
            </a:r>
            <a:endParaRPr lang="ko-KR" altLang="en-US" sz="2000" b="1" dirty="0">
              <a:latin typeface="+mn-ea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311233"/>
              </p:ext>
            </p:extLst>
          </p:nvPr>
        </p:nvGraphicFramePr>
        <p:xfrm>
          <a:off x="251520" y="1772816"/>
          <a:ext cx="8557480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370"/>
                <a:gridCol w="2139370"/>
                <a:gridCol w="2139370"/>
                <a:gridCol w="2139370"/>
              </a:tblGrid>
              <a:tr h="34074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r>
                        <a:rPr lang="ko-KR" altLang="en-US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20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20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r>
                        <a:rPr lang="ko-KR" altLang="en-US" sz="20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20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3188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아동상담에 대한</a:t>
                      </a:r>
                      <a:endParaRPr lang="en-US" altLang="ko-KR" sz="1800" b="1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내용을 </a:t>
                      </a:r>
                      <a:endParaRPr lang="en-US" altLang="ko-KR" sz="1800" b="1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확인할 수 없다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아동상담이 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형식적으로 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운영되고 있다</a:t>
                      </a:r>
                      <a:endParaRPr lang="ko-KR" altLang="en-US" sz="1800" b="1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아동상담이 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연</a:t>
                      </a:r>
                      <a:r>
                        <a:rPr lang="en-US" altLang="ko-KR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 정도 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운영되고 있다</a:t>
                      </a:r>
                      <a:endParaRPr lang="ko-KR" altLang="en-US" sz="1800" b="1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아동상담이 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반기</a:t>
                      </a:r>
                      <a:r>
                        <a:rPr lang="en-US" altLang="ko-KR" sz="1800" b="1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</a:t>
                      </a:r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이루어지고 있으며 </a:t>
                      </a:r>
                      <a:r>
                        <a:rPr lang="ko-KR" altLang="en-US" sz="1800" b="1" dirty="0" smtClean="0">
                          <a:solidFill>
                            <a:srgbClr val="FF0000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체계적</a:t>
                      </a:r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으로 </a:t>
                      </a:r>
                      <a:endParaRPr lang="en-US" altLang="ko-KR" sz="1800" b="1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1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관리되고 있다</a:t>
                      </a:r>
                      <a:endParaRPr lang="ko-KR" altLang="en-US" sz="1800" b="1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9420" y="4005064"/>
            <a:ext cx="2929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latin typeface="+mn-ea"/>
              </a:rPr>
              <a:t>② 보호자상담 평가기준</a:t>
            </a:r>
            <a:endParaRPr lang="ko-KR" altLang="en-US" sz="20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7115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아동개별지원 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4-3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및 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보호자상담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135" y="1124744"/>
            <a:ext cx="3599793" cy="4115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개별아동 평점기준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221423"/>
              </p:ext>
            </p:extLst>
          </p:nvPr>
        </p:nvGraphicFramePr>
        <p:xfrm>
          <a:off x="107504" y="1628800"/>
          <a:ext cx="8870907" cy="285070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35475"/>
                <a:gridCol w="736856"/>
                <a:gridCol w="6498576"/>
              </a:tblGrid>
              <a:tr h="40724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구분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  가  내  용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점수획득불가</a:t>
                      </a:r>
                      <a:endParaRPr lang="en-US" altLang="ko-KR" sz="1800" b="1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아동상담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보호자상담기록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총점이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매우 미흡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endParaRPr lang="ko-KR" altLang="en-US" sz="1800" b="1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아동상담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보호자상담기록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총점이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미흡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아동상담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보호자상담기록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총점이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보통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아동상담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보호자상담기록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총점이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3~4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우수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아동상담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보호자상담기록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총점이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탁월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개 평가항목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(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아동상담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보호자상담기록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) 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총점이 </a:t>
                      </a: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6</a:t>
                      </a:r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1520" y="4653136"/>
            <a:ext cx="4457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평가준비 및 확인서류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268761" y="5074383"/>
            <a:ext cx="8783690" cy="1522969"/>
            <a:chOff x="360310" y="1700808"/>
            <a:chExt cx="8783690" cy="2893640"/>
          </a:xfrm>
        </p:grpSpPr>
        <p:grpSp>
          <p:nvGrpSpPr>
            <p:cNvPr id="15" name="그룹 14"/>
            <p:cNvGrpSpPr/>
            <p:nvPr/>
          </p:nvGrpSpPr>
          <p:grpSpPr>
            <a:xfrm>
              <a:off x="360310" y="1700808"/>
              <a:ext cx="8783690" cy="2893640"/>
              <a:chOff x="427685" y="5581599"/>
              <a:chExt cx="8496944" cy="2040385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22" name="모서리가 둥근 직사각형 21"/>
              <p:cNvSpPr/>
              <p:nvPr/>
            </p:nvSpPr>
            <p:spPr>
              <a:xfrm>
                <a:off x="427685" y="5694366"/>
                <a:ext cx="8463046" cy="1927618"/>
              </a:xfrm>
              <a:prstGeom prst="roundRect">
                <a:avLst>
                  <a:gd name="adj" fmla="val 3593"/>
                </a:avLst>
              </a:prstGeom>
              <a:grpFill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427685" y="5581599"/>
                <a:ext cx="8496944" cy="908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US" altLang="ko-KR" b="1" dirty="0">
                  <a:latin typeface="+mn-ea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43870" y="2268590"/>
              <a:ext cx="4211409" cy="7602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①아동개별파일</a:t>
              </a:r>
              <a:r>
                <a:rPr lang="en-US" altLang="ko-KR" sz="2000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-</a:t>
              </a:r>
              <a:r>
                <a:rPr lang="ko-KR" altLang="en-US" sz="2000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개별아동 상담일지</a:t>
              </a:r>
              <a:endParaRPr lang="ko-KR" altLang="en-US" sz="20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31101" y="3363112"/>
              <a:ext cx="4860626" cy="7602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ko-KR" altLang="en-US" sz="2000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② 아동개별 파일</a:t>
              </a:r>
              <a:r>
                <a:rPr lang="en-US" altLang="ko-KR" sz="2000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-</a:t>
              </a:r>
              <a:r>
                <a:rPr lang="ko-KR" altLang="en-US" sz="2000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보호자</a:t>
              </a:r>
              <a:r>
                <a:rPr lang="en-US" altLang="ko-KR" sz="2000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(</a:t>
              </a:r>
              <a:r>
                <a:rPr lang="ko-KR" altLang="en-US" sz="2000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가족</a:t>
              </a:r>
              <a:r>
                <a:rPr lang="en-US" altLang="ko-KR" sz="2000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) </a:t>
              </a:r>
              <a:r>
                <a:rPr lang="ko-KR" altLang="en-US" sz="2000" b="1" dirty="0" smtClean="0">
                  <a:solidFill>
                    <a:srgbClr val="FF0000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상담일지</a:t>
              </a:r>
              <a:endParaRPr lang="en-US" altLang="ko-KR" sz="2000" b="1" dirty="0" smtClean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182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아동개별지원 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4-4)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아동개별서비스지원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135" y="1700808"/>
            <a:ext cx="3599793" cy="4115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평가항목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105433"/>
              </p:ext>
            </p:extLst>
          </p:nvPr>
        </p:nvGraphicFramePr>
        <p:xfrm>
          <a:off x="395536" y="2178484"/>
          <a:ext cx="8280920" cy="999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0920"/>
              </a:tblGrid>
              <a:tr h="999781"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rgbClr val="FF0000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① 개별아동에게 제공된 프로그램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서비스가 연간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회 이상 정리되어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effectLst/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관리되는지 여부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69504" y="3593976"/>
            <a:ext cx="4750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평가항목 및 운영수준 평가기준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305688" y="4077072"/>
            <a:ext cx="8748648" cy="2355304"/>
          </a:xfrm>
          <a:prstGeom prst="roundRect">
            <a:avLst>
              <a:gd name="adj" fmla="val 3593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chemeClr val="tx1"/>
                </a:solidFill>
                <a:latin typeface="+mn-ea"/>
              </a:rPr>
              <a:t>※ 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</a:rPr>
              <a:t>개별 </a:t>
            </a:r>
            <a:r>
              <a:rPr lang="ko-KR" altLang="en-US" b="1" dirty="0" err="1" smtClean="0">
                <a:solidFill>
                  <a:srgbClr val="FF0000"/>
                </a:solidFill>
                <a:latin typeface="+mn-ea"/>
              </a:rPr>
              <a:t>아동별로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b="1" dirty="0">
                <a:solidFill>
                  <a:schemeClr val="tx1"/>
                </a:solidFill>
                <a:latin typeface="+mn-ea"/>
              </a:rPr>
              <a:t>프로그램 및 서비스 이용현황에 대해 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연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1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</a:rPr>
              <a:t>회 이상 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정리하여 </a:t>
            </a:r>
            <a:endParaRPr lang="en-US" altLang="ko-KR" b="1" dirty="0" smtClean="0">
              <a:solidFill>
                <a:srgbClr val="FF0000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  <a:latin typeface="+mn-ea"/>
              </a:rPr>
              <a:t>   </a:t>
            </a:r>
            <a:r>
              <a:rPr lang="ko-KR" altLang="en-US" b="1" dirty="0" smtClean="0">
                <a:solidFill>
                  <a:srgbClr val="FF0000"/>
                </a:solidFill>
                <a:latin typeface="+mn-ea"/>
              </a:rPr>
              <a:t>개별 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파일에 </a:t>
            </a:r>
            <a:r>
              <a:rPr lang="ko-KR" altLang="en-US" b="1" dirty="0" smtClean="0">
                <a:solidFill>
                  <a:schemeClr val="tx1"/>
                </a:solidFill>
                <a:latin typeface="+mn-ea"/>
              </a:rPr>
              <a:t>정리되어 </a:t>
            </a:r>
            <a:r>
              <a:rPr lang="ko-KR" altLang="en-US" b="1" dirty="0">
                <a:solidFill>
                  <a:schemeClr val="tx1"/>
                </a:solidFill>
                <a:latin typeface="+mn-ea"/>
              </a:rPr>
              <a:t>있음을 확인</a:t>
            </a:r>
            <a:endParaRPr lang="en-US" altLang="ko-KR" b="1" dirty="0">
              <a:solidFill>
                <a:schemeClr val="tx1"/>
              </a:solidFill>
              <a:latin typeface="+mn-ea"/>
            </a:endParaRPr>
          </a:p>
          <a:p>
            <a:endParaRPr lang="en-US" altLang="ko-KR" b="1" dirty="0">
              <a:solidFill>
                <a:schemeClr val="tx1"/>
              </a:solidFill>
              <a:latin typeface="+mn-ea"/>
            </a:endParaRPr>
          </a:p>
          <a:p>
            <a:r>
              <a:rPr lang="en-US" altLang="ko-KR" b="1" dirty="0">
                <a:solidFill>
                  <a:schemeClr val="tx1"/>
                </a:solidFill>
                <a:latin typeface="+mn-ea"/>
              </a:rPr>
              <a:t>※ </a:t>
            </a:r>
            <a:r>
              <a:rPr lang="ko-KR" altLang="en-US" b="1" dirty="0">
                <a:solidFill>
                  <a:schemeClr val="tx1"/>
                </a:solidFill>
                <a:latin typeface="+mn-ea"/>
              </a:rPr>
              <a:t>서식은 사회복지시설정보시스템상의 서식이나 센터 자체 서식을 활용할 수 있음</a:t>
            </a:r>
            <a:endParaRPr lang="en-US" altLang="ko-KR" b="1" dirty="0">
              <a:solidFill>
                <a:schemeClr val="tx1"/>
              </a:solidFill>
              <a:latin typeface="+mn-ea"/>
            </a:endParaRPr>
          </a:p>
          <a:p>
            <a:endParaRPr lang="en-US" altLang="ko-KR" b="1" dirty="0">
              <a:solidFill>
                <a:schemeClr val="tx1"/>
              </a:solidFill>
              <a:latin typeface="+mn-ea"/>
            </a:endParaRPr>
          </a:p>
          <a:p>
            <a:r>
              <a:rPr lang="en-US" altLang="ko-KR" b="1" dirty="0">
                <a:solidFill>
                  <a:schemeClr val="tx1"/>
                </a:solidFill>
                <a:latin typeface="+mn-ea"/>
              </a:rPr>
              <a:t>※ 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아동관련 서류의 작성은 반드시 시설종사자에 의한 기록임을 확인</a:t>
            </a:r>
          </a:p>
          <a:p>
            <a:endParaRPr lang="en-US" altLang="ko-KR" b="1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7230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646641"/>
              </p:ext>
            </p:extLst>
          </p:nvPr>
        </p:nvGraphicFramePr>
        <p:xfrm>
          <a:off x="251520" y="1484784"/>
          <a:ext cx="8496945" cy="1839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315"/>
                <a:gridCol w="2832315"/>
                <a:gridCol w="2832315"/>
              </a:tblGrid>
              <a:tr h="376887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r>
                        <a:rPr lang="ko-KR" altLang="en-US" sz="1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r>
                        <a:rPr lang="ko-KR" altLang="en-US" sz="1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r>
                        <a:rPr lang="ko-KR" altLang="en-US" sz="1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632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서비스제공현황표를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통해 개별아동 프로그램 및 서비스 현황 관리여부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확인불가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서비스제공현황표를 </a:t>
                      </a:r>
                      <a:endParaRPr lang="en-US" altLang="ko-KR" sz="1800" b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통해 개별아동 프로그램 </a:t>
                      </a:r>
                      <a:endParaRPr lang="en-US" altLang="ko-KR" sz="1800" b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및 서비스 현황이 </a:t>
                      </a:r>
                      <a:endParaRPr lang="en-US" altLang="ko-KR" sz="1800" b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관리되고 있다</a:t>
                      </a:r>
                      <a:endParaRPr lang="ko-KR" altLang="en-US" sz="1800" b="0" dirty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서비스제공현황표를</a:t>
                      </a:r>
                      <a:endParaRPr lang="en-US" altLang="ko-KR" sz="1800" b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통해 개별아동 프로그램 및 서비스 현황이</a:t>
                      </a:r>
                      <a:r>
                        <a:rPr lang="ko-KR" altLang="en-US" sz="1800" b="0" baseline="0" dirty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관리</a:t>
                      </a:r>
                      <a:r>
                        <a:rPr lang="en-US" altLang="ko-KR" sz="1800" b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800" b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그와 관련된 총평이 </a:t>
                      </a:r>
                      <a:endParaRPr lang="en-US" altLang="ko-KR" sz="1800" b="0" baseline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1800" b="0" baseline="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구체적으로 기록</a:t>
                      </a:r>
                      <a:endParaRPr lang="en-US" altLang="ko-KR" sz="1800" b="0" dirty="0" smtClean="0"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4135" y="1052736"/>
            <a:ext cx="4751921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평가항목 및 운영수준 평가기준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528" y="3429000"/>
            <a:ext cx="4751921" cy="40011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개별아동 평점기준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531624"/>
              </p:ext>
            </p:extLst>
          </p:nvPr>
        </p:nvGraphicFramePr>
        <p:xfrm>
          <a:off x="107504" y="3818659"/>
          <a:ext cx="8870907" cy="285070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35475"/>
                <a:gridCol w="736856"/>
                <a:gridCol w="6498576"/>
              </a:tblGrid>
              <a:tr h="407243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구분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평  가  내  용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점수획득불가</a:t>
                      </a:r>
                      <a:endParaRPr lang="en-US" altLang="ko-KR" sz="1800" b="1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0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명의 아동 모두 개별아동프로그램 및 서비스 현황이 </a:t>
                      </a:r>
                      <a:r>
                        <a:rPr lang="ko-KR" altLang="en-US" sz="1800" dirty="0" err="1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미관리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noFill/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매우 미흡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</a:t>
                      </a:r>
                      <a:endParaRPr lang="ko-KR" altLang="en-US" sz="1800" b="1" dirty="0" smtClean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명의 아동점수가 총 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1~5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미  </a:t>
                      </a:r>
                      <a:r>
                        <a:rPr lang="ko-KR" altLang="en-US" sz="1800" dirty="0" err="1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흡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2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명의 아동점수가 총 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6~7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</a:p>
                  </a:txBody>
                  <a:tcPr>
                    <a:noFill/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보  통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3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명의 아동점수가 총 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8~9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우  수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명의 아동점수가 총 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10~11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</a:p>
                  </a:txBody>
                  <a:tcPr>
                    <a:noFill/>
                  </a:tcPr>
                </a:tc>
              </a:tr>
              <a:tr h="40724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탁  월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 smtClean="0"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5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4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명의 아동점수가 총 </a:t>
                      </a:r>
                      <a:r>
                        <a:rPr lang="en-US" altLang="ko-KR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12</a:t>
                      </a:r>
                      <a:r>
                        <a:rPr lang="ko-KR" altLang="en-US" sz="1800" dirty="0" smtClean="0">
                          <a:solidFill>
                            <a:schemeClr val="tx1"/>
                          </a:solidFill>
                          <a:latin typeface="HY견고딕" panose="02030600000101010101" pitchFamily="18" charset="-127"/>
                          <a:ea typeface="HY견고딕" panose="02030600000101010101" pitchFamily="18" charset="-127"/>
                        </a:rPr>
                        <a:t>점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아동개별지원 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4-4)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아동개별서비스지원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8866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 txBox="1">
            <a:spLocks/>
          </p:cNvSpPr>
          <p:nvPr/>
        </p:nvSpPr>
        <p:spPr>
          <a:xfrm>
            <a:off x="323528" y="44624"/>
            <a:ext cx="7543800" cy="1024960"/>
          </a:xfrm>
          <a:prstGeom prst="rect">
            <a:avLst/>
          </a:prstGeom>
        </p:spPr>
        <p:txBody>
          <a:bodyPr anchor="ctr">
            <a:normAutofit fontScale="975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5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. </a:t>
            </a:r>
            <a:r>
              <a:rPr lang="ko-KR" alt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종합평가 영역</a:t>
            </a: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/>
            </a:r>
            <a:b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</a:br>
            <a:r>
              <a:rPr lang="en-US" altLang="ko-K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5-1)</a:t>
            </a: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평가위원 종합평가</a:t>
            </a:r>
            <a:endParaRPr lang="ko-KR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135" y="1124744"/>
            <a:ext cx="3599793" cy="411599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ko-KR" altLang="en-US" sz="2000" b="1" dirty="0" smtClean="0">
                <a:solidFill>
                  <a:schemeClr val="tx2">
                    <a:lumMod val="50000"/>
                  </a:schemeClr>
                </a:solidFill>
                <a:latin typeface="+mn-ea"/>
              </a:rPr>
              <a:t>평가기준</a:t>
            </a:r>
            <a:endParaRPr lang="ko-KR" altLang="en-US" sz="2000" b="1" dirty="0">
              <a:solidFill>
                <a:schemeClr val="tx2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268761" y="1772816"/>
            <a:ext cx="8783690" cy="3798575"/>
            <a:chOff x="360310" y="1266895"/>
            <a:chExt cx="8783690" cy="3170217"/>
          </a:xfrm>
        </p:grpSpPr>
        <p:grpSp>
          <p:nvGrpSpPr>
            <p:cNvPr id="15" name="그룹 14"/>
            <p:cNvGrpSpPr/>
            <p:nvPr/>
          </p:nvGrpSpPr>
          <p:grpSpPr>
            <a:xfrm>
              <a:off x="360310" y="1266895"/>
              <a:ext cx="8783690" cy="3170217"/>
              <a:chOff x="427685" y="5275635"/>
              <a:chExt cx="8496944" cy="2235407"/>
            </a:xfrm>
            <a:solidFill>
              <a:schemeClr val="accent6">
                <a:lumMod val="20000"/>
                <a:lumOff val="80000"/>
              </a:schemeClr>
            </a:solidFill>
          </p:grpSpPr>
          <p:sp>
            <p:nvSpPr>
              <p:cNvPr id="22" name="모서리가 둥근 직사각형 21"/>
              <p:cNvSpPr/>
              <p:nvPr/>
            </p:nvSpPr>
            <p:spPr>
              <a:xfrm>
                <a:off x="427685" y="5275635"/>
                <a:ext cx="8463046" cy="2235407"/>
              </a:xfrm>
              <a:prstGeom prst="roundRect">
                <a:avLst>
                  <a:gd name="adj" fmla="val 3593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2000"/>
              </a:p>
            </p:txBody>
          </p:sp>
          <p:sp>
            <p:nvSpPr>
              <p:cNvPr id="23" name="직사각형 22"/>
              <p:cNvSpPr/>
              <p:nvPr/>
            </p:nvSpPr>
            <p:spPr>
              <a:xfrm>
                <a:off x="427685" y="5581599"/>
                <a:ext cx="8496944" cy="9083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endParaRPr lang="en-US" altLang="ko-KR" b="1" dirty="0">
                  <a:latin typeface="+mn-ea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43870" y="1586567"/>
              <a:ext cx="7692087" cy="238883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24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※ </a:t>
              </a:r>
              <a:r>
                <a:rPr lang="ko-KR" altLang="en-US" sz="24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종합평가점수는 평가위원이 </a:t>
              </a:r>
              <a:endParaRPr lang="en-US" altLang="ko-KR" sz="2400" dirty="0" smtClean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4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시설장의 건전한 운영철학</a:t>
              </a:r>
              <a:r>
                <a:rPr lang="en-US" altLang="ko-KR" sz="24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, </a:t>
              </a:r>
              <a:r>
                <a:rPr lang="ko-KR" altLang="en-US" sz="24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직원과 아동의 상호관계</a:t>
              </a:r>
              <a:r>
                <a:rPr lang="en-US" altLang="ko-KR" sz="24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, </a:t>
              </a:r>
              <a:r>
                <a:rPr lang="ko-KR" altLang="en-US" sz="24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시설 운영을 위한 체계적 노력</a:t>
              </a:r>
              <a:r>
                <a:rPr lang="en-US" altLang="ko-KR" sz="24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(</a:t>
              </a:r>
              <a:r>
                <a:rPr lang="ko-KR" altLang="en-US" sz="24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서류의 질</a:t>
              </a:r>
              <a:r>
                <a:rPr lang="en-US" altLang="ko-KR" sz="24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, </a:t>
              </a:r>
              <a:r>
                <a:rPr lang="ko-KR" altLang="en-US" sz="24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시설환경</a:t>
              </a:r>
              <a:r>
                <a:rPr lang="en-US" altLang="ko-KR" sz="24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) </a:t>
              </a:r>
              <a:r>
                <a:rPr lang="ko-KR" altLang="en-US" sz="24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및 지역사회 아동보호를 위한 센터의 개별적 노력 등을 </a:t>
              </a:r>
              <a:endParaRPr lang="en-US" altLang="ko-KR" sz="2400" dirty="0" smtClean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z="24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충분히 파악한 후 점수 부여</a:t>
              </a:r>
              <a:endPara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116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3485576"/>
            <a:ext cx="3106440" cy="1985901"/>
          </a:xfrm>
          <a:prstGeom prst="rect">
            <a:avLst/>
          </a:prstGeom>
        </p:spPr>
      </p:pic>
      <p:sp>
        <p:nvSpPr>
          <p:cNvPr id="13" name="내용 개체 틀 2"/>
          <p:cNvSpPr txBox="1">
            <a:spLocks/>
          </p:cNvSpPr>
          <p:nvPr/>
        </p:nvSpPr>
        <p:spPr>
          <a:xfrm>
            <a:off x="755576" y="1269670"/>
            <a:ext cx="7543801" cy="237535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4800" b="1" spc="-150" dirty="0" smtClean="0"/>
              <a:t>부록 </a:t>
            </a:r>
            <a:endParaRPr lang="en-US" altLang="ko-KR" sz="4800" b="1" spc="-150" dirty="0" smtClean="0"/>
          </a:p>
          <a:p>
            <a:pPr marL="0" indent="0">
              <a:buNone/>
            </a:pPr>
            <a:r>
              <a:rPr lang="en-US" altLang="ko-KR" sz="4800" b="1" spc="-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</a:p>
        </p:txBody>
      </p:sp>
      <p:pic>
        <p:nvPicPr>
          <p:cNvPr id="14" name="그림 13" descr="그림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4252" y="6309320"/>
            <a:ext cx="1999748" cy="43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347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2564904"/>
            <a:ext cx="4467999" cy="2486963"/>
          </a:xfrm>
          <a:prstGeom prst="rect">
            <a:avLst/>
          </a:prstGeom>
        </p:spPr>
      </p:pic>
      <p:pic>
        <p:nvPicPr>
          <p:cNvPr id="17" name="그림 16" descr="그림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77388" y="6381328"/>
            <a:ext cx="1666612" cy="360241"/>
          </a:xfrm>
          <a:prstGeom prst="rect">
            <a:avLst/>
          </a:prstGeom>
        </p:spPr>
      </p:pic>
      <p:sp>
        <p:nvSpPr>
          <p:cNvPr id="5" name="slide11_shape2"/>
          <p:cNvSpPr/>
          <p:nvPr/>
        </p:nvSpPr>
        <p:spPr>
          <a:xfrm>
            <a:off x="2699792" y="1124744"/>
            <a:ext cx="4104456" cy="1470025"/>
          </a:xfrm>
          <a:prstGeom prst="rect">
            <a:avLst/>
          </a:prstGeom>
          <a:effectLst>
            <a:outerShdw blurRad="63500" dir="2700000" algn="tl" rotWithShape="0">
              <a:prstClr val="black">
                <a:alpha val="37000"/>
              </a:prstClr>
            </a:outerShdw>
          </a:effectLst>
        </p:spPr>
        <p:txBody>
          <a:bodyPr lIns="91440" tIns="45720" rIns="91440" bIns="45720" anchor="ctr">
            <a:noAutofit/>
          </a:bodyPr>
          <a:lstStyle>
            <a:lvl1pPr algn="ctr" defTabSz="914400" latinLnBrk="1"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나눔고딕"/>
                <a:ea typeface="나눔고딕"/>
                <a:cs typeface="+mj-cs"/>
              </a:defRPr>
            </a:lvl1pPr>
          </a:lstStyle>
          <a:p>
            <a:pPr marL="0" algn="l" defTabSz="914400" latinLnBrk="1">
              <a:lnSpc>
                <a:spcPts val="5600"/>
              </a:lnSpc>
              <a:spcBef>
                <a:spcPct val="0"/>
              </a:spcBef>
              <a:buNone/>
            </a:pPr>
            <a:r>
              <a:rPr lang="ko-KR" altLang="en-US" sz="5400" kern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감사합니다</a:t>
            </a:r>
            <a:r>
              <a:rPr lang="en-US" altLang="ko-KR" sz="5400" kern="12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.</a:t>
            </a:r>
            <a:endParaRPr sz="5400" kern="1200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1891</TotalTime>
  <Words>4542</Words>
  <Application>Microsoft Office PowerPoint</Application>
  <PresentationFormat>화면 슬라이드 쇼(4:3)</PresentationFormat>
  <Paragraphs>1086</Paragraphs>
  <Slides>58</Slides>
  <Notes>20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58</vt:i4>
      </vt:variant>
    </vt:vector>
  </HeadingPairs>
  <TitlesOfParts>
    <vt:vector size="67" baseType="lpstr">
      <vt:lpstr>08서울남산체 B</vt:lpstr>
      <vt:lpstr>08서울남산체 EB</vt:lpstr>
      <vt:lpstr>Adobe 고딕 Std B</vt:lpstr>
      <vt:lpstr>HY견고딕</vt:lpstr>
      <vt:lpstr>나눔고딕 ExtraBold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feelsu</dc:creator>
  <cp:lastModifiedBy>phil2016</cp:lastModifiedBy>
  <cp:revision>142</cp:revision>
  <dcterms:created xsi:type="dcterms:W3CDTF">2012-03-27T06:43:15Z</dcterms:created>
  <dcterms:modified xsi:type="dcterms:W3CDTF">2016-12-14T07:08:42Z</dcterms:modified>
</cp:coreProperties>
</file>